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258" r:id="rId6"/>
    <p:sldId id="267" r:id="rId7"/>
    <p:sldId id="265" r:id="rId8"/>
    <p:sldId id="264" r:id="rId9"/>
    <p:sldId id="269" r:id="rId10"/>
    <p:sldId id="275" r:id="rId11"/>
    <p:sldId id="259" r:id="rId12"/>
    <p:sldId id="280" r:id="rId13"/>
    <p:sldId id="320" r:id="rId14"/>
    <p:sldId id="284" r:id="rId15"/>
    <p:sldId id="318" r:id="rId16"/>
    <p:sldId id="285" r:id="rId17"/>
    <p:sldId id="286" r:id="rId18"/>
    <p:sldId id="287" r:id="rId19"/>
    <p:sldId id="288" r:id="rId20"/>
    <p:sldId id="291" r:id="rId21"/>
    <p:sldId id="292" r:id="rId22"/>
    <p:sldId id="319" r:id="rId23"/>
    <p:sldId id="283" r:id="rId24"/>
    <p:sldId id="296" r:id="rId25"/>
    <p:sldId id="312" r:id="rId26"/>
    <p:sldId id="297" r:id="rId27"/>
    <p:sldId id="324" r:id="rId28"/>
    <p:sldId id="325" r:id="rId29"/>
    <p:sldId id="300" r:id="rId30"/>
    <p:sldId id="323" r:id="rId31"/>
    <p:sldId id="326" r:id="rId32"/>
    <p:sldId id="327" r:id="rId33"/>
    <p:sldId id="328" r:id="rId34"/>
    <p:sldId id="306" r:id="rId35"/>
    <p:sldId id="329" r:id="rId36"/>
    <p:sldId id="331" r:id="rId37"/>
    <p:sldId id="330" r:id="rId38"/>
    <p:sldId id="293" r:id="rId39"/>
    <p:sldId id="294" r:id="rId40"/>
    <p:sldId id="321" r:id="rId41"/>
    <p:sldId id="311" r:id="rId42"/>
    <p:sldId id="295" r:id="rId43"/>
    <p:sldId id="322" r:id="rId4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1pPr>
    <a:lvl2pPr marL="457200" algn="l" defTabSz="457200"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2pPr>
    <a:lvl3pPr marL="914400" algn="l" defTabSz="457200"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3pPr>
    <a:lvl4pPr marL="1371600" algn="l" defTabSz="457200"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4pPr>
    <a:lvl5pPr marL="1828800" algn="l" defTabSz="457200" rtl="0" fontAlgn="base">
      <a:spcBef>
        <a:spcPct val="0"/>
      </a:spcBef>
      <a:spcAft>
        <a:spcPct val="0"/>
      </a:spcAft>
      <a:defRPr kern="1200">
        <a:solidFill>
          <a:schemeClr val="tx1"/>
        </a:solidFill>
        <a:latin typeface="Arial" pitchFamily="-65" charset="0"/>
        <a:ea typeface="ヒラギノ角ゴ Pro W3" pitchFamily="-65" charset="-128"/>
        <a:cs typeface="ヒラギノ角ゴ Pro W3" pitchFamily="-65" charset="-128"/>
      </a:defRPr>
    </a:lvl5pPr>
    <a:lvl6pPr marL="22860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6pPr>
    <a:lvl7pPr marL="27432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7pPr>
    <a:lvl8pPr marL="32004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8pPr>
    <a:lvl9pPr marL="3657600" algn="l" defTabSz="457200" rtl="0" eaLnBrk="1" latinLnBrk="0" hangingPunct="1">
      <a:defRPr kern="1200">
        <a:solidFill>
          <a:schemeClr val="tx1"/>
        </a:solidFill>
        <a:latin typeface="Arial" pitchFamily="-65" charset="0"/>
        <a:ea typeface="ヒラギノ角ゴ Pro W3" pitchFamily="-65" charset="-128"/>
        <a:cs typeface="ヒラギノ角ゴ Pro W3" pitchFamily="-6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ka Hostens" initials="FH" lastIdx="22" clrIdx="0">
    <p:extLst>
      <p:ext uri="{19B8F6BF-5375-455C-9EA6-DF929625EA0E}">
        <p15:presenceInfo xmlns:p15="http://schemas.microsoft.com/office/powerpoint/2012/main" userId="S-1-5-21-284517578-1887841673-782984527-3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514"/>
    <a:srgbClr val="3E2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028" autoAdjust="0"/>
  </p:normalViewPr>
  <p:slideViewPr>
    <p:cSldViewPr snapToGrid="0" snapToObjects="1">
      <p:cViewPr varScale="1">
        <p:scale>
          <a:sx n="83" d="100"/>
          <a:sy n="83" d="100"/>
        </p:scale>
        <p:origin x="1596" y="84"/>
      </p:cViewPr>
      <p:guideLst>
        <p:guide orient="horz" pos="2160"/>
        <p:guide pos="2880"/>
      </p:guideLst>
    </p:cSldViewPr>
  </p:slideViewPr>
  <p:outlineViewPr>
    <p:cViewPr>
      <p:scale>
        <a:sx n="33" d="100"/>
        <a:sy n="33" d="100"/>
      </p:scale>
      <p:origin x="0" y="-1889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282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3076363" cy="513508"/>
          </a:xfrm>
          <a:prstGeom prst="rect">
            <a:avLst/>
          </a:prstGeom>
        </p:spPr>
        <p:txBody>
          <a:bodyPr vert="horz" lIns="94768" tIns="47384" rIns="94768" bIns="47384" rtlCol="0"/>
          <a:lstStyle>
            <a:lvl1pPr algn="l">
              <a:defRPr sz="1200"/>
            </a:lvl1pPr>
          </a:lstStyle>
          <a:p>
            <a:endParaRPr lang="nl-BE"/>
          </a:p>
        </p:txBody>
      </p:sp>
      <p:sp>
        <p:nvSpPr>
          <p:cNvPr id="3" name="Tijdelijke aanduiding voor datum 2"/>
          <p:cNvSpPr>
            <a:spLocks noGrp="1"/>
          </p:cNvSpPr>
          <p:nvPr>
            <p:ph type="dt" sz="quarter" idx="1"/>
          </p:nvPr>
        </p:nvSpPr>
        <p:spPr>
          <a:xfrm>
            <a:off x="4021295" y="1"/>
            <a:ext cx="3076363" cy="513508"/>
          </a:xfrm>
          <a:prstGeom prst="rect">
            <a:avLst/>
          </a:prstGeom>
        </p:spPr>
        <p:txBody>
          <a:bodyPr vert="horz" lIns="94768" tIns="47384" rIns="94768" bIns="47384" rtlCol="0"/>
          <a:lstStyle>
            <a:lvl1pPr algn="r">
              <a:defRPr sz="1200"/>
            </a:lvl1pPr>
          </a:lstStyle>
          <a:p>
            <a:fld id="{526E9553-FA14-4BA0-97A2-61AF8E35CAFE}" type="datetimeFigureOut">
              <a:rPr lang="nl-BE" smtClean="0"/>
              <a:t>28/11/2018</a:t>
            </a:fld>
            <a:endParaRPr lang="nl-BE"/>
          </a:p>
        </p:txBody>
      </p:sp>
      <p:sp>
        <p:nvSpPr>
          <p:cNvPr id="4" name="Tijdelijke aanduiding voor voettekst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D0EEAF27-9719-41AD-81D6-E02C8BFE2787}" type="slidenum">
              <a:rPr lang="nl-BE" smtClean="0"/>
              <a:t>‹nr.›</a:t>
            </a:fld>
            <a:endParaRPr lang="nl-BE"/>
          </a:p>
        </p:txBody>
      </p:sp>
    </p:spTree>
    <p:extLst>
      <p:ext uri="{BB962C8B-B14F-4D97-AF65-F5344CB8AC3E}">
        <p14:creationId xmlns:p14="http://schemas.microsoft.com/office/powerpoint/2010/main" val="250281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fontAlgn="auto">
              <a:spcBef>
                <a:spcPts val="0"/>
              </a:spcBef>
              <a:spcAft>
                <a:spcPts val="0"/>
              </a:spcAft>
              <a:defRPr sz="1200">
                <a:latin typeface="+mn-lt"/>
                <a:ea typeface="+mn-ea"/>
                <a:cs typeface="+mn-cs"/>
              </a:defRPr>
            </a:lvl1pPr>
          </a:lstStyle>
          <a:p>
            <a:pPr>
              <a:defRPr/>
            </a:pPr>
            <a:fld id="{32ED5F6C-8827-F943-86D7-7B36748AB066}" type="datetime1">
              <a:rPr lang="en-US"/>
              <a:pPr>
                <a:defRPr/>
              </a:pPr>
              <a:t>11/28/2018</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en-US" noProof="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nl-BE" noProof="0" smtClean="0"/>
              <a:t>Click to edit Master text styles</a:t>
            </a:r>
          </a:p>
          <a:p>
            <a:pPr lvl="1"/>
            <a:r>
              <a:rPr lang="nl-BE" noProof="0" smtClean="0"/>
              <a:t>Second level</a:t>
            </a:r>
          </a:p>
          <a:p>
            <a:pPr lvl="2"/>
            <a:r>
              <a:rPr lang="nl-BE" noProof="0" smtClean="0"/>
              <a:t>Third level</a:t>
            </a:r>
          </a:p>
          <a:p>
            <a:pPr lvl="3"/>
            <a:r>
              <a:rPr lang="nl-BE" noProof="0" smtClean="0"/>
              <a:t>Fourth level</a:t>
            </a:r>
          </a:p>
          <a:p>
            <a:pPr lvl="4"/>
            <a:r>
              <a:rPr lang="nl-BE" noProof="0" smtClean="0"/>
              <a:t>Fifth level</a:t>
            </a:r>
            <a:endParaRPr lang="en-US" noProof="0"/>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fontAlgn="auto">
              <a:spcBef>
                <a:spcPts val="0"/>
              </a:spcBef>
              <a:spcAft>
                <a:spcPts val="0"/>
              </a:spcAft>
              <a:defRPr sz="1200">
                <a:latin typeface="+mn-lt"/>
                <a:ea typeface="+mn-ea"/>
                <a:cs typeface="+mn-cs"/>
              </a:defRPr>
            </a:lvl1pPr>
          </a:lstStyle>
          <a:p>
            <a:pPr>
              <a:defRPr/>
            </a:pPr>
            <a:fld id="{D7B7D9C7-73D0-B84F-AA7C-0A0C6E19BCBD}" type="slidenum">
              <a:rPr lang="en-US"/>
              <a:pPr>
                <a:defRPr/>
              </a:pPr>
              <a:t>‹nr.›</a:t>
            </a:fld>
            <a:endParaRPr lang="en-US"/>
          </a:p>
        </p:txBody>
      </p:sp>
    </p:spTree>
    <p:extLst>
      <p:ext uri="{BB962C8B-B14F-4D97-AF65-F5344CB8AC3E}">
        <p14:creationId xmlns:p14="http://schemas.microsoft.com/office/powerpoint/2010/main" val="30034433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Voeg links onderaan het logo van uw organisatie toe!</a:t>
            </a: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a:t>
            </a:fld>
            <a:endParaRPr lang="en-US"/>
          </a:p>
        </p:txBody>
      </p:sp>
    </p:spTree>
    <p:extLst>
      <p:ext uri="{BB962C8B-B14F-4D97-AF65-F5344CB8AC3E}">
        <p14:creationId xmlns:p14="http://schemas.microsoft.com/office/powerpoint/2010/main" val="3027452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73842">
              <a:defRPr/>
            </a:pPr>
            <a:r>
              <a:rPr lang="nl-BE" dirty="0" smtClean="0"/>
              <a:t>Geen standaardantwoorden</a:t>
            </a:r>
            <a:r>
              <a:rPr lang="nl-BE" baseline="0" dirty="0" smtClean="0"/>
              <a:t> en geen standaardoplossingen, elke situatie is anders. </a:t>
            </a:r>
            <a:r>
              <a:rPr lang="nl-BE" dirty="0"/>
              <a:t>Wat voor de ene mens werkt, doet het misschien niet voor een ander. We helpen jou om uit te zoeken wat voor jou werkt en wat niet.</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10</a:t>
            </a:fld>
            <a:endParaRPr lang="en-US"/>
          </a:p>
        </p:txBody>
      </p:sp>
    </p:spTree>
    <p:extLst>
      <p:ext uri="{BB962C8B-B14F-4D97-AF65-F5344CB8AC3E}">
        <p14:creationId xmlns:p14="http://schemas.microsoft.com/office/powerpoint/2010/main" val="200086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BE" dirty="0" smtClean="0"/>
              <a:t>je bent moe &gt; je hebt geen zin om iets te doen &gt; je rust &gt; je spieren worden niet meer geactiveerd &gt; je fysieke fitheid daalt &gt; je hebt nog minder zin om iets te doen &gt; je beweegt nog minder</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11</a:t>
            </a:fld>
            <a:endParaRPr lang="en-US"/>
          </a:p>
        </p:txBody>
      </p:sp>
    </p:spTree>
    <p:extLst>
      <p:ext uri="{BB962C8B-B14F-4D97-AF65-F5344CB8AC3E}">
        <p14:creationId xmlns:p14="http://schemas.microsoft.com/office/powerpoint/2010/main" val="255804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BE" dirty="0" smtClean="0"/>
              <a:t>je doet af en toe lichte lichamelijke inspanningen &gt; je spieren worden geactiveerd &gt; je fysieke fitheid stijgt en je voelt je beter &gt; je krijgt meer zin om iets te doen &gt; je beweegt meer</a:t>
            </a:r>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12</a:t>
            </a:fld>
            <a:endParaRPr lang="en-US"/>
          </a:p>
        </p:txBody>
      </p:sp>
    </p:spTree>
    <p:extLst>
      <p:ext uri="{BB962C8B-B14F-4D97-AF65-F5344CB8AC3E}">
        <p14:creationId xmlns:p14="http://schemas.microsoft.com/office/powerpoint/2010/main" val="749155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Interactie met de deelnemers!</a:t>
            </a: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13</a:t>
            </a:fld>
            <a:endParaRPr lang="en-US"/>
          </a:p>
        </p:txBody>
      </p:sp>
    </p:spTree>
    <p:extLst>
      <p:ext uri="{BB962C8B-B14F-4D97-AF65-F5344CB8AC3E}">
        <p14:creationId xmlns:p14="http://schemas.microsoft.com/office/powerpoint/2010/main" val="279494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Aft>
                <a:spcPts val="0"/>
              </a:spcAft>
              <a:defRPr/>
            </a:pPr>
            <a:r>
              <a:rPr lang="nl-BE" dirty="0" smtClean="0"/>
              <a:t>Herbekijk je streefdoelen</a:t>
            </a:r>
          </a:p>
          <a:p>
            <a:pPr eaLnBrk="1" fontAlgn="auto" hangingPunct="1">
              <a:spcAft>
                <a:spcPts val="0"/>
              </a:spcAft>
              <a:defRPr/>
            </a:pPr>
            <a:r>
              <a:rPr lang="nl-BE" dirty="0" smtClean="0"/>
              <a:t>Maak een lijst van activiteiten </a:t>
            </a:r>
            <a:endParaRPr lang="nl-BE" dirty="0" smtClean="0">
              <a:solidFill>
                <a:srgbClr val="FF0000"/>
              </a:solidFill>
            </a:endParaRPr>
          </a:p>
          <a:p>
            <a:pPr eaLnBrk="1" fontAlgn="auto" hangingPunct="1">
              <a:spcAft>
                <a:spcPts val="0"/>
              </a:spcAft>
              <a:defRPr/>
            </a:pPr>
            <a:r>
              <a:rPr lang="nl-BE" dirty="0" smtClean="0"/>
              <a:t>Hou bij wat energie geeft en wat energie vreet</a:t>
            </a:r>
          </a:p>
          <a:p>
            <a:pPr eaLnBrk="1" fontAlgn="auto" hangingPunct="1">
              <a:spcAft>
                <a:spcPts val="0"/>
              </a:spcAft>
              <a:defRPr/>
            </a:pPr>
            <a:r>
              <a:rPr lang="nl-BE" dirty="0" smtClean="0"/>
              <a:t>Zoek je eigen ritme</a:t>
            </a:r>
          </a:p>
          <a:p>
            <a:pPr eaLnBrk="1" fontAlgn="auto" hangingPunct="1">
              <a:spcAft>
                <a:spcPts val="0"/>
              </a:spcAft>
              <a:defRPr/>
            </a:pPr>
            <a:r>
              <a:rPr lang="nl-BE" dirty="0" smtClean="0"/>
              <a:t>Zorg voor afleiding en ontspanning</a:t>
            </a:r>
          </a:p>
          <a:p>
            <a:pPr eaLnBrk="1" fontAlgn="auto" hangingPunct="1">
              <a:spcAft>
                <a:spcPts val="0"/>
              </a:spcAft>
              <a:defRPr/>
            </a:pPr>
            <a:r>
              <a:rPr lang="nl-BE" dirty="0" smtClean="0"/>
              <a:t>Laat je helpen</a:t>
            </a: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14</a:t>
            </a:fld>
            <a:endParaRPr lang="en-US"/>
          </a:p>
        </p:txBody>
      </p:sp>
    </p:spTree>
    <p:extLst>
      <p:ext uri="{BB962C8B-B14F-4D97-AF65-F5344CB8AC3E}">
        <p14:creationId xmlns:p14="http://schemas.microsoft.com/office/powerpoint/2010/main" val="353376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Aft>
                <a:spcPts val="0"/>
              </a:spcAft>
              <a:defRPr/>
            </a:pPr>
            <a:r>
              <a:rPr lang="nl-BE" dirty="0" smtClean="0"/>
              <a:t>Zet je dagelijkse activiteiten in de mate van het mogelijke voort.</a:t>
            </a:r>
          </a:p>
          <a:p>
            <a:pPr eaLnBrk="1" fontAlgn="auto" hangingPunct="1">
              <a:spcAft>
                <a:spcPts val="0"/>
              </a:spcAft>
              <a:defRPr/>
            </a:pPr>
            <a:r>
              <a:rPr lang="nl-BE" dirty="0" smtClean="0"/>
              <a:t>Doe af en toe kleine lichamelijke inspanningen.</a:t>
            </a:r>
          </a:p>
          <a:p>
            <a:pPr eaLnBrk="1" fontAlgn="auto" hangingPunct="1">
              <a:spcAft>
                <a:spcPts val="0"/>
              </a:spcAft>
              <a:defRPr/>
            </a:pPr>
            <a:r>
              <a:rPr lang="nl-BE" dirty="0" smtClean="0"/>
              <a:t>Kies voor rustige duursporten zoals wandelen, fietsen, zwemmen, dansen …</a:t>
            </a:r>
          </a:p>
          <a:p>
            <a:pPr eaLnBrk="1" fontAlgn="auto" hangingPunct="1">
              <a:spcAft>
                <a:spcPts val="0"/>
              </a:spcAft>
              <a:defRPr/>
            </a:pPr>
            <a:r>
              <a:rPr lang="nl-BE" dirty="0" smtClean="0"/>
              <a:t>Bouw beweging en sport traag op en verleng geleidelijk aan de duur.</a:t>
            </a:r>
          </a:p>
          <a:p>
            <a:pPr eaLnBrk="1" fontAlgn="auto" hangingPunct="1">
              <a:spcAft>
                <a:spcPts val="0"/>
              </a:spcAft>
              <a:defRPr/>
            </a:pPr>
            <a:r>
              <a:rPr lang="nl-BE" dirty="0" smtClean="0"/>
              <a:t>Overleg met je arts, huisarts, </a:t>
            </a:r>
            <a:r>
              <a:rPr lang="nl-BE" dirty="0" smtClean="0"/>
              <a:t>verpleegkundige, kinesitherapeut of </a:t>
            </a:r>
            <a:r>
              <a:rPr lang="nl-BE" sz="1200" b="0" i="0" kern="1200" dirty="0" smtClean="0">
                <a:solidFill>
                  <a:schemeClr val="tx1"/>
                </a:solidFill>
                <a:effectLst/>
                <a:latin typeface="+mn-lt"/>
                <a:ea typeface="ヒラギノ角ゴ Pro W3" pitchFamily="-65" charset="-128"/>
                <a:cs typeface="ヒラギノ角ゴ Pro W3" pitchFamily="-65" charset="-128"/>
              </a:rPr>
              <a:t>Bewegen op Verwijzing-coach</a:t>
            </a:r>
            <a:r>
              <a:rPr lang="nl-BE" dirty="0" smtClean="0"/>
              <a:t>.</a:t>
            </a:r>
            <a:endParaRPr lang="nl-BE" dirty="0" smtClean="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15</a:t>
            </a:fld>
            <a:endParaRPr lang="en-US"/>
          </a:p>
        </p:txBody>
      </p:sp>
    </p:spTree>
    <p:extLst>
      <p:ext uri="{BB962C8B-B14F-4D97-AF65-F5344CB8AC3E}">
        <p14:creationId xmlns:p14="http://schemas.microsoft.com/office/powerpoint/2010/main" val="122061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473842">
              <a:defRPr/>
            </a:pPr>
            <a:r>
              <a:rPr lang="nl-BE" dirty="0" smtClean="0"/>
              <a:t>Bewegingsactiviteiten in groep en onder begeleiding</a:t>
            </a:r>
          </a:p>
          <a:p>
            <a:pPr defTabSz="473842">
              <a:defRPr/>
            </a:pPr>
            <a:r>
              <a:rPr lang="nl-BE" dirty="0"/>
              <a:t>bv. wandelen / fietsen / zwemmen / </a:t>
            </a:r>
            <a:r>
              <a:rPr lang="nl-BE" dirty="0" err="1"/>
              <a:t>aquagym</a:t>
            </a:r>
            <a:r>
              <a:rPr lang="nl-BE" dirty="0"/>
              <a:t> / yoga / tai </a:t>
            </a:r>
            <a:r>
              <a:rPr lang="nl-BE" dirty="0" err="1"/>
              <a:t>chi</a:t>
            </a:r>
            <a:r>
              <a:rPr lang="nl-BE" dirty="0"/>
              <a:t> / spierversterkende oefeningen / </a:t>
            </a:r>
            <a:r>
              <a:rPr lang="nl-BE" dirty="0" smtClean="0"/>
              <a:t>…</a:t>
            </a:r>
          </a:p>
          <a:p>
            <a:pPr defTabSz="473842">
              <a:defRPr/>
            </a:pPr>
            <a:r>
              <a:rPr lang="nl-BE" dirty="0" smtClean="0"/>
              <a:t>Via het ziekenhuis / lotgenotengroepen, ziekenfondsen,</a:t>
            </a:r>
            <a:r>
              <a:rPr lang="nl-BE" baseline="0" dirty="0" smtClean="0"/>
              <a:t> revalidatiecentra/ Bewegen op </a:t>
            </a:r>
            <a:r>
              <a:rPr lang="nl-BE" baseline="0" dirty="0" smtClean="0"/>
              <a:t>Verwijzing </a:t>
            </a:r>
            <a:r>
              <a:rPr lang="nl-BE" baseline="0" dirty="0" smtClean="0"/>
              <a:t>(www.gezondleven.be/projecten/bewegen-op-verwijzing) </a:t>
            </a:r>
            <a:r>
              <a:rPr lang="nl-BE" dirty="0" smtClean="0"/>
              <a:t>/ andere</a:t>
            </a:r>
            <a:r>
              <a:rPr lang="nl-BE" baseline="0" dirty="0" smtClean="0"/>
              <a:t> </a:t>
            </a:r>
            <a:r>
              <a:rPr lang="nl-BE" dirty="0" smtClean="0"/>
              <a:t>(informatie afstemmen op wat er</a:t>
            </a:r>
            <a:r>
              <a:rPr lang="nl-BE" baseline="0" dirty="0" smtClean="0"/>
              <a:t> in de regio beschikbaar is)</a:t>
            </a:r>
          </a:p>
          <a:p>
            <a:pPr marL="0" marR="0" indent="0" algn="l" defTabSz="473842" rtl="0" eaLnBrk="0" fontAlgn="base" latinLnBrk="0" hangingPunct="0">
              <a:lnSpc>
                <a:spcPct val="100000"/>
              </a:lnSpc>
              <a:spcBef>
                <a:spcPct val="30000"/>
              </a:spcBef>
              <a:spcAft>
                <a:spcPct val="0"/>
              </a:spcAft>
              <a:buClrTx/>
              <a:buSzTx/>
              <a:buFontTx/>
              <a:buNone/>
              <a:tabLst/>
              <a:defRPr/>
            </a:pPr>
            <a:endParaRPr lang="nl-BE" baseline="0" dirty="0" smtClean="0"/>
          </a:p>
          <a:p>
            <a:pPr defTabSz="473842">
              <a:defRPr/>
            </a:pPr>
            <a:r>
              <a:rPr lang="nl-BE" baseline="0" dirty="0" smtClean="0"/>
              <a:t>Oncorevalidatieprogramma (info alleen geven indien beschikbaar in het ziekenhuis of in naburig ziekenhuis): wat houdt het in? Hoe lang duurt het? Wat kost het? Wordt het terugbetaald?</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BE"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BE" baseline="0" dirty="0" smtClean="0"/>
              <a:t>Filmpje ‘</a:t>
            </a:r>
            <a:r>
              <a:rPr lang="nl-BE" baseline="0" dirty="0" err="1" smtClean="0"/>
              <a:t>oncorevalidatie</a:t>
            </a:r>
            <a:r>
              <a:rPr lang="nl-BE" baseline="0" dirty="0" smtClean="0"/>
              <a:t>’ tonen (Luc vertelt over hoe hij tijdens de behandeling kleine en korte lichamelijke inspanningen is blijven doen en daarna zijn conditie weer heeft opgebouwd door geleidelijk aan meer te bewegen (wandelen en fietsen). Hij vertelt ook wat hij concreet aan het </a:t>
            </a:r>
            <a:r>
              <a:rPr lang="nl-BE" baseline="0" dirty="0" err="1" smtClean="0"/>
              <a:t>oncorevalidatieprogramma</a:t>
            </a:r>
            <a:r>
              <a:rPr lang="nl-BE" baseline="0" dirty="0" smtClean="0"/>
              <a:t> heeft. </a:t>
            </a:r>
            <a:r>
              <a:rPr lang="nl-BE" dirty="0" smtClean="0"/>
              <a:t>U vindt de</a:t>
            </a:r>
            <a:r>
              <a:rPr lang="nl-BE" baseline="0" dirty="0" smtClean="0"/>
              <a:t> filmpjes op www.komoptegenkanker.be/vermoeidheid. U kunt gemakkelijk video’s in een presentatie integreren. Daarvoor downloadt u ze eerst op uw pc. Vervolgens gaat u in </a:t>
            </a:r>
            <a:r>
              <a:rPr lang="nl-BE" baseline="0" dirty="0" err="1" smtClean="0"/>
              <a:t>Powerpoint</a:t>
            </a:r>
            <a:r>
              <a:rPr lang="nl-BE" baseline="0" dirty="0" smtClean="0"/>
              <a:t> naar ‘Invoegen’ en dan ‘Video’.</a:t>
            </a:r>
            <a:endParaRPr lang="nl-BE" dirty="0" smtClean="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16</a:t>
            </a:fld>
            <a:endParaRPr lang="en-US"/>
          </a:p>
        </p:txBody>
      </p:sp>
    </p:spTree>
    <p:extLst>
      <p:ext uri="{BB962C8B-B14F-4D97-AF65-F5344CB8AC3E}">
        <p14:creationId xmlns:p14="http://schemas.microsoft.com/office/powerpoint/2010/main" val="97836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Luister naar je lichaam.</a:t>
            </a:r>
          </a:p>
          <a:p>
            <a:r>
              <a:rPr lang="nl-BE" dirty="0" smtClean="0"/>
              <a:t>Korte rustperioden zijn ideaal.</a:t>
            </a:r>
          </a:p>
          <a:p>
            <a:pPr defTabSz="473842">
              <a:defRPr/>
            </a:pPr>
            <a:r>
              <a:rPr lang="nl-BE" dirty="0" smtClean="0"/>
              <a:t>Als je wil slapen, doe dan een hazenslaapje (in de zetel, liever niet in bed want daar neiging om langer door te slapen).</a:t>
            </a:r>
          </a:p>
          <a:p>
            <a:r>
              <a:rPr lang="nl-BE" dirty="0" smtClean="0"/>
              <a:t>Hulp voor een goede nachtrust</a:t>
            </a:r>
          </a:p>
          <a:p>
            <a:pPr marL="177691" indent="-177691">
              <a:buFont typeface="Arial" panose="020B0604020202020204" pitchFamily="34" charset="0"/>
              <a:buChar char="•"/>
            </a:pPr>
            <a:r>
              <a:rPr lang="nl-BE" dirty="0" smtClean="0"/>
              <a:t>let op je voeding</a:t>
            </a:r>
          </a:p>
          <a:p>
            <a:pPr marL="177691" indent="-177691">
              <a:buFont typeface="Arial" panose="020B0604020202020204" pitchFamily="34" charset="0"/>
              <a:buChar char="•"/>
            </a:pPr>
            <a:r>
              <a:rPr lang="nl-BE" dirty="0" smtClean="0"/>
              <a:t>vermijd drukke activiteiten voor je naar bed gaat</a:t>
            </a:r>
          </a:p>
          <a:p>
            <a:pPr marL="177691" indent="-177691">
              <a:buFont typeface="Arial" panose="020B0604020202020204" pitchFamily="34" charset="0"/>
              <a:buChar char="•"/>
            </a:pPr>
            <a:r>
              <a:rPr lang="nl-BE" dirty="0" smtClean="0"/>
              <a:t>bouw een overgangsperiode in</a:t>
            </a:r>
          </a:p>
          <a:p>
            <a:pPr marL="177691" indent="-177691">
              <a:buFont typeface="Arial" panose="020B0604020202020204" pitchFamily="34" charset="0"/>
              <a:buChar char="•"/>
            </a:pPr>
            <a:r>
              <a:rPr lang="nl-BE" dirty="0" smtClean="0"/>
              <a:t>probeer altijd op hetzelfde tijdstip op te staan</a:t>
            </a:r>
          </a:p>
          <a:p>
            <a:pPr marL="177691" indent="-177691">
              <a:buFont typeface="Arial" panose="020B0604020202020204" pitchFamily="34" charset="0"/>
              <a:buChar char="•"/>
            </a:pPr>
            <a:r>
              <a:rPr lang="nl-BE" dirty="0" smtClean="0"/>
              <a:t>ga pas slapen als je slaperig bent</a:t>
            </a:r>
          </a:p>
          <a:p>
            <a:pPr marL="177691" indent="-177691">
              <a:buFont typeface="Arial" panose="020B0604020202020204" pitchFamily="34" charset="0"/>
              <a:buChar char="•"/>
            </a:pPr>
            <a:r>
              <a:rPr lang="nl-BE" dirty="0" smtClean="0"/>
              <a:t>rol van relaxatie, ontspanning en beweging</a:t>
            </a:r>
          </a:p>
          <a:p>
            <a:pPr marL="177691" indent="-177691">
              <a:buFont typeface="Arial" panose="020B0604020202020204" pitchFamily="34" charset="0"/>
              <a:buChar char="•"/>
            </a:pPr>
            <a:r>
              <a:rPr lang="nl-BE" dirty="0" smtClean="0"/>
              <a:t>(tijdelijk) geneesmiddelen? (nooit op eigen houtje!)</a:t>
            </a:r>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17</a:t>
            </a:fld>
            <a:endParaRPr lang="en-US"/>
          </a:p>
        </p:txBody>
      </p:sp>
    </p:spTree>
    <p:extLst>
      <p:ext uri="{BB962C8B-B14F-4D97-AF65-F5344CB8AC3E}">
        <p14:creationId xmlns:p14="http://schemas.microsoft.com/office/powerpoint/2010/main" val="353294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Evenwichtige voeding: </a:t>
            </a:r>
            <a:r>
              <a:rPr lang="nl-BE" sz="1200" kern="1200" dirty="0" smtClean="0">
                <a:solidFill>
                  <a:schemeClr val="tx1"/>
                </a:solidFill>
                <a:effectLst/>
                <a:latin typeface="+mn-lt"/>
                <a:ea typeface="ヒラギノ角ゴ Pro W3" pitchFamily="-65" charset="-128"/>
                <a:cs typeface="ヒラギノ角ゴ Pro W3" pitchFamily="-65" charset="-128"/>
              </a:rPr>
              <a:t>veel vloeistof, granen en ijzerhoudende voeding zoals groene groenten en peulvruchten om energieniveau op peil</a:t>
            </a:r>
            <a:r>
              <a:rPr lang="nl-BE" sz="1200" kern="1200" baseline="0" dirty="0" smtClean="0">
                <a:solidFill>
                  <a:schemeClr val="tx1"/>
                </a:solidFill>
                <a:effectLst/>
                <a:latin typeface="+mn-lt"/>
                <a:ea typeface="ヒラギノ角ゴ Pro W3" pitchFamily="-65" charset="-128"/>
                <a:cs typeface="ヒラギノ角ゴ Pro W3" pitchFamily="-65" charset="-128"/>
              </a:rPr>
              <a:t> te houden. Meermaals per dag kleine maaltijden of snacks.</a:t>
            </a:r>
          </a:p>
          <a:p>
            <a:r>
              <a:rPr lang="nl-BE" sz="1200" kern="1200" baseline="0" dirty="0" smtClean="0">
                <a:solidFill>
                  <a:schemeClr val="tx1"/>
                </a:solidFill>
                <a:effectLst/>
                <a:latin typeface="+mn-lt"/>
                <a:ea typeface="ヒラギノ角ゴ Pro W3" pitchFamily="-65" charset="-128"/>
              </a:rPr>
              <a:t>Voeding aanpassen? Energierijke voeding nodig, afgestemd op jouw situatie.</a:t>
            </a:r>
          </a:p>
          <a:p>
            <a:r>
              <a:rPr lang="nl-BE" sz="1200" kern="1200" baseline="0" dirty="0" smtClean="0">
                <a:solidFill>
                  <a:schemeClr val="tx1"/>
                </a:solidFill>
                <a:effectLst/>
                <a:latin typeface="+mn-lt"/>
                <a:ea typeface="ヒラギノ角ゴ Pro W3" pitchFamily="-65" charset="-128"/>
              </a:rPr>
              <a:t>Vitamines: meestal niet nodig als je gezond en gevarieerd eet. Neem je toch vitamines, doe dat dan in overleg met je dokter!</a:t>
            </a:r>
          </a:p>
          <a:p>
            <a:r>
              <a:rPr lang="nl-BE" sz="1200" kern="1200" baseline="0" dirty="0" smtClean="0">
                <a:solidFill>
                  <a:schemeClr val="tx1"/>
                </a:solidFill>
                <a:effectLst/>
                <a:latin typeface="+mn-lt"/>
                <a:ea typeface="ヒラギノ角ゴ Pro W3" pitchFamily="-65" charset="-128"/>
              </a:rPr>
              <a:t>Misselijk? Neem de medicijnen die je kreeg of vraag aan je dokter of een aanvullende behandeling (bv. acupunctuur) kan helpen.</a:t>
            </a:r>
          </a:p>
          <a:p>
            <a:r>
              <a:rPr lang="nl-BE" sz="1200" kern="1200" baseline="0" dirty="0" smtClean="0">
                <a:solidFill>
                  <a:schemeClr val="tx1"/>
                </a:solidFill>
                <a:effectLst/>
                <a:latin typeface="+mn-lt"/>
                <a:ea typeface="ヒラギノ角ゴ Pro W3" pitchFamily="-65" charset="-128"/>
              </a:rPr>
              <a:t>Vraag raad aan </a:t>
            </a:r>
            <a:r>
              <a:rPr lang="nl-BE" dirty="0" smtClean="0"/>
              <a:t>je behandelend arts / huisarts / een verpleegkundige / een diëtist</a:t>
            </a: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18</a:t>
            </a:fld>
            <a:endParaRPr lang="en-US"/>
          </a:p>
        </p:txBody>
      </p:sp>
    </p:spTree>
    <p:extLst>
      <p:ext uri="{BB962C8B-B14F-4D97-AF65-F5344CB8AC3E}">
        <p14:creationId xmlns:p14="http://schemas.microsoft.com/office/powerpoint/2010/main" val="137292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473842">
              <a:defRPr/>
            </a:pPr>
            <a:r>
              <a:rPr lang="nl-BE" dirty="0" smtClean="0"/>
              <a:t>Behandeling van bloedarmoede: verschillende</a:t>
            </a:r>
            <a:r>
              <a:rPr lang="nl-BE" baseline="0" dirty="0" smtClean="0"/>
              <a:t> behandelingsmogelijkheden</a:t>
            </a:r>
            <a:endParaRPr lang="nl-BE" dirty="0" smtClean="0"/>
          </a:p>
          <a:p>
            <a:pPr marL="177691" indent="-177691">
              <a:buFont typeface="Arial" panose="020B0604020202020204" pitchFamily="34" charset="0"/>
              <a:buChar char="•"/>
            </a:pPr>
            <a:r>
              <a:rPr lang="nl-BE" dirty="0"/>
              <a:t>ijzersupplementen</a:t>
            </a:r>
          </a:p>
          <a:p>
            <a:pPr marL="177691" indent="-177691">
              <a:buFont typeface="Arial" panose="020B0604020202020204" pitchFamily="34" charset="0"/>
              <a:buChar char="•"/>
            </a:pPr>
            <a:r>
              <a:rPr lang="nl-BE" dirty="0"/>
              <a:t>groeifactoren (</a:t>
            </a:r>
            <a:r>
              <a:rPr lang="nl-BE" dirty="0" err="1"/>
              <a:t>epo</a:t>
            </a:r>
            <a:r>
              <a:rPr lang="nl-BE" dirty="0"/>
              <a:t>)</a:t>
            </a:r>
          </a:p>
          <a:p>
            <a:pPr marL="177691" indent="-177691">
              <a:buFont typeface="Arial" panose="020B0604020202020204" pitchFamily="34" charset="0"/>
              <a:buChar char="•"/>
            </a:pPr>
            <a:r>
              <a:rPr lang="nl-BE" dirty="0"/>
              <a:t>Bloedtransfusie</a:t>
            </a:r>
          </a:p>
          <a:p>
            <a:r>
              <a:rPr lang="nl-BE" dirty="0" smtClean="0"/>
              <a:t>Behandeling van pijn</a:t>
            </a:r>
          </a:p>
          <a:p>
            <a:pPr marL="177691" indent="-177691">
              <a:buFont typeface="Arial" panose="020B0604020202020204" pitchFamily="34" charset="0"/>
              <a:buChar char="•"/>
            </a:pPr>
            <a:r>
              <a:rPr lang="nl-BE" dirty="0" smtClean="0"/>
              <a:t>Bespreken met arts!</a:t>
            </a:r>
          </a:p>
          <a:p>
            <a:pPr marL="177691" indent="-177691">
              <a:buFont typeface="Arial" panose="020B0604020202020204" pitchFamily="34" charset="0"/>
              <a:buChar char="•"/>
            </a:pPr>
            <a:r>
              <a:rPr lang="nl-BE" dirty="0" smtClean="0"/>
              <a:t>Medicijnen?</a:t>
            </a:r>
          </a:p>
          <a:p>
            <a:pPr marL="177691" indent="-177691" defTabSz="473842">
              <a:buFont typeface="Arial" panose="020B0604020202020204" pitchFamily="34" charset="0"/>
              <a:buChar char="•"/>
              <a:defRPr/>
            </a:pPr>
            <a:r>
              <a:rPr lang="nl-BE" dirty="0" smtClean="0"/>
              <a:t>Andere</a:t>
            </a:r>
            <a:r>
              <a:rPr lang="nl-BE" baseline="0" dirty="0" smtClean="0"/>
              <a:t> technieken? Bv. </a:t>
            </a:r>
            <a:r>
              <a:rPr lang="nl-BE" dirty="0"/>
              <a:t>massage, sauna, infraroodwarmte, acupunctuur …</a:t>
            </a:r>
          </a:p>
          <a:p>
            <a:r>
              <a:rPr lang="nl-BE" dirty="0"/>
              <a:t>Omgaan met </a:t>
            </a:r>
            <a:r>
              <a:rPr lang="nl-BE" dirty="0" smtClean="0"/>
              <a:t>angst en depressieve </a:t>
            </a:r>
            <a:r>
              <a:rPr lang="nl-BE" dirty="0"/>
              <a:t>gevoelens</a:t>
            </a:r>
          </a:p>
          <a:p>
            <a:pPr marL="177691" indent="-177691" defTabSz="473842">
              <a:buFont typeface="Arial" panose="020B0604020202020204" pitchFamily="34" charset="0"/>
              <a:buChar char="•"/>
              <a:defRPr/>
            </a:pPr>
            <a:r>
              <a:rPr lang="nl-BE" dirty="0" smtClean="0"/>
              <a:t>Bespreken met arts!</a:t>
            </a:r>
          </a:p>
          <a:p>
            <a:pPr marL="177691" indent="-177691">
              <a:buFont typeface="Arial" panose="020B0604020202020204" pitchFamily="34" charset="0"/>
              <a:buChar char="•"/>
            </a:pPr>
            <a:r>
              <a:rPr lang="nl-BE" dirty="0"/>
              <a:t>Begeleiding en/of therapie? Hulp psycholoog?</a:t>
            </a:r>
          </a:p>
          <a:p>
            <a:pPr marL="177691" indent="-177691">
              <a:buFont typeface="Arial" panose="020B0604020202020204" pitchFamily="34" charset="0"/>
              <a:buChar char="•"/>
            </a:pPr>
            <a:r>
              <a:rPr lang="nl-BE" dirty="0"/>
              <a:t>Antidepressiva? (nooit op eigen houtje!)</a:t>
            </a:r>
          </a:p>
          <a:p>
            <a:pPr marL="177691" indent="-177691">
              <a:buFont typeface="Arial" panose="020B0604020202020204" pitchFamily="34" charset="0"/>
              <a:buChar char="•"/>
            </a:pPr>
            <a:r>
              <a:rPr lang="nl-BE" dirty="0"/>
              <a:t>Aanvullende behandelingen? (bv. relaxatie, massage, yoga, meditatie, mindfulness …)</a:t>
            </a:r>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19</a:t>
            </a:fld>
            <a:endParaRPr lang="en-US"/>
          </a:p>
        </p:txBody>
      </p:sp>
    </p:spTree>
    <p:extLst>
      <p:ext uri="{BB962C8B-B14F-4D97-AF65-F5344CB8AC3E}">
        <p14:creationId xmlns:p14="http://schemas.microsoft.com/office/powerpoint/2010/main" val="370649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a:t>
            </a:fld>
            <a:endParaRPr lang="en-US"/>
          </a:p>
        </p:txBody>
      </p:sp>
    </p:spTree>
    <p:extLst>
      <p:ext uri="{BB962C8B-B14F-4D97-AF65-F5344CB8AC3E}">
        <p14:creationId xmlns:p14="http://schemas.microsoft.com/office/powerpoint/2010/main" val="35089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20</a:t>
            </a:fld>
            <a:endParaRPr lang="en-US"/>
          </a:p>
        </p:txBody>
      </p:sp>
    </p:spTree>
    <p:extLst>
      <p:ext uri="{BB962C8B-B14F-4D97-AF65-F5344CB8AC3E}">
        <p14:creationId xmlns:p14="http://schemas.microsoft.com/office/powerpoint/2010/main" val="1377125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BE" b="1" dirty="0" smtClean="0"/>
              <a:t>Communicatie</a:t>
            </a:r>
          </a:p>
          <a:p>
            <a:pPr lvl="0"/>
            <a:r>
              <a:rPr lang="nl-BE" dirty="0" smtClean="0"/>
              <a:t>Wees duidelijk naar je partner, kinderen, ouders, vrienden, buren, werkgever ... </a:t>
            </a:r>
          </a:p>
          <a:p>
            <a:pPr lvl="0"/>
            <a:r>
              <a:rPr lang="nl-BE" dirty="0" smtClean="0"/>
              <a:t>Geef je grenzen aan.</a:t>
            </a:r>
          </a:p>
          <a:p>
            <a:pPr defTabSz="473842">
              <a:defRPr/>
            </a:pPr>
            <a:r>
              <a:rPr lang="nl-BE" dirty="0" smtClean="0"/>
              <a:t>Spreek over je vermoeidheid met je </a:t>
            </a:r>
            <a:r>
              <a:rPr lang="nl-BE" dirty="0"/>
              <a:t>behandelend arts, huisarts, verpleegkundige, diëtist, kinesitherapeut of andere zorgverlener.</a:t>
            </a:r>
          </a:p>
          <a:p>
            <a:pPr defTabSz="473842">
              <a:defRPr/>
            </a:pPr>
            <a:r>
              <a:rPr lang="nl-BE" dirty="0" smtClean="0"/>
              <a:t>Vertel aan</a:t>
            </a:r>
            <a:r>
              <a:rPr lang="nl-BE" baseline="0" dirty="0" smtClean="0"/>
              <a:t> je omgeving </a:t>
            </a:r>
            <a:r>
              <a:rPr lang="nl-BE" dirty="0" smtClean="0"/>
              <a:t>wat de vermoeidheid met je doet. Vertel ook waarmee je bezig bent om je energie weer op peil te krijgen.</a:t>
            </a:r>
          </a:p>
          <a:p>
            <a:pPr defTabSz="473842">
              <a:defRPr/>
            </a:pPr>
            <a:r>
              <a:rPr lang="nl-BE" b="1" dirty="0" smtClean="0"/>
              <a:t>Organisatie</a:t>
            </a:r>
            <a:endParaRPr lang="nl-BE" b="1" dirty="0"/>
          </a:p>
          <a:p>
            <a:r>
              <a:rPr lang="nl-BE" dirty="0" smtClean="0"/>
              <a:t>Reorganiseer je huis zodat alles wat je frequent nodig hebt binnen bereik ligt</a:t>
            </a:r>
            <a:r>
              <a:rPr lang="nl-BE" baseline="0" dirty="0" smtClean="0"/>
              <a:t> (</a:t>
            </a:r>
            <a:r>
              <a:rPr lang="nl-BE" dirty="0" smtClean="0"/>
              <a:t>keuken / badkamer / slaapkamer / kelder en/of berging / rest van het huis).</a:t>
            </a:r>
          </a:p>
          <a:p>
            <a:r>
              <a:rPr lang="nl-BE" sz="1200" kern="1200" dirty="0" smtClean="0">
                <a:solidFill>
                  <a:schemeClr val="tx1"/>
                </a:solidFill>
                <a:effectLst/>
                <a:latin typeface="+mn-lt"/>
                <a:ea typeface="ヒラギノ角ゴ Pro W3" pitchFamily="-65" charset="-128"/>
                <a:cs typeface="ヒラギノ角ゴ Pro W3" pitchFamily="-65" charset="-128"/>
              </a:rPr>
              <a:t>Herverdeel de huishoudelijke taken / vraag hulp.</a:t>
            </a:r>
          </a:p>
          <a:p>
            <a:r>
              <a:rPr lang="nl-BE" sz="1200" kern="1200" dirty="0" smtClean="0">
                <a:solidFill>
                  <a:schemeClr val="tx1"/>
                </a:solidFill>
                <a:effectLst/>
                <a:latin typeface="+mn-lt"/>
                <a:ea typeface="ヒラギノ角ゴ Pro W3" pitchFamily="-65" charset="-128"/>
                <a:cs typeface="ヒラギノ角ゴ Pro W3" pitchFamily="-65" charset="-128"/>
              </a:rPr>
              <a:t>Zorg dat op strategische plaatsen in huis stoelen staan om af en toe te kunnen uitrusten.</a:t>
            </a:r>
            <a:endParaRPr lang="nl-BE"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l-BE" dirty="0" smtClean="0"/>
              <a:t>Filmpje</a:t>
            </a:r>
            <a:r>
              <a:rPr lang="nl-BE" baseline="0" dirty="0" smtClean="0"/>
              <a:t> </a:t>
            </a:r>
            <a:r>
              <a:rPr lang="nl-BE" dirty="0" smtClean="0"/>
              <a:t>‘ellen_02’ </a:t>
            </a:r>
            <a:r>
              <a:rPr lang="nl-BE" baseline="0" dirty="0" smtClean="0"/>
              <a:t>tonen (vertelt hoe ze over haar vermoeidheid met haar dochtertje en haar ouders praat en hoe ze haar huishouden organiseert: hoe beslist ze wat ze zelf zal doen en waarvoor ze hulp vraagt?). </a:t>
            </a:r>
            <a:r>
              <a:rPr lang="nl-BE" dirty="0" smtClean="0"/>
              <a:t>U vindt de</a:t>
            </a:r>
            <a:r>
              <a:rPr lang="nl-BE" baseline="0" dirty="0" smtClean="0"/>
              <a:t> filmpjes op www.komoptegenkanker.be/vermoeidheid. U kunt gemakkelijk video’s in een presentatie integreren. Daarvoor downloadt u ze eerst op uw pc. Vervolgens gaat u in </a:t>
            </a:r>
            <a:r>
              <a:rPr lang="nl-BE" baseline="0" dirty="0" err="1" smtClean="0"/>
              <a:t>Powerpoint</a:t>
            </a:r>
            <a:r>
              <a:rPr lang="nl-BE" baseline="0" dirty="0" smtClean="0"/>
              <a:t> naar ‘Invoegen’ en dan ‘Video’.</a:t>
            </a:r>
            <a:endParaRPr lang="nl-BE" dirty="0" smtClean="0"/>
          </a:p>
          <a:p>
            <a:pPr defTabSz="473842">
              <a:defRPr/>
            </a:pPr>
            <a:endParaRPr lang="nl-BE" dirty="0"/>
          </a:p>
          <a:p>
            <a:pPr lvl="0"/>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21</a:t>
            </a:fld>
            <a:endParaRPr lang="en-US"/>
          </a:p>
        </p:txBody>
      </p:sp>
    </p:spTree>
    <p:extLst>
      <p:ext uri="{BB962C8B-B14F-4D97-AF65-F5344CB8AC3E}">
        <p14:creationId xmlns:p14="http://schemas.microsoft.com/office/powerpoint/2010/main" val="2203166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Aft>
                <a:spcPts val="0"/>
              </a:spcAft>
              <a:defRPr/>
            </a:pPr>
            <a:r>
              <a:rPr lang="nl-BE" dirty="0" smtClean="0"/>
              <a:t>Schrijf op wat je nu nog doet.</a:t>
            </a:r>
          </a:p>
          <a:p>
            <a:pPr eaLnBrk="1" fontAlgn="auto" hangingPunct="1">
              <a:spcAft>
                <a:spcPts val="0"/>
              </a:spcAft>
              <a:defRPr/>
            </a:pPr>
            <a:r>
              <a:rPr lang="nl-BE" dirty="0" smtClean="0"/>
              <a:t>Maak een </a:t>
            </a:r>
            <a:r>
              <a:rPr lang="nl-BE" dirty="0" err="1" smtClean="0"/>
              <a:t>dagplanning</a:t>
            </a:r>
            <a:r>
              <a:rPr lang="nl-BE" dirty="0" smtClean="0"/>
              <a:t> in functie van de activiteit die jou het meeste energie vraagt.</a:t>
            </a:r>
          </a:p>
          <a:p>
            <a:pPr eaLnBrk="1" fontAlgn="auto" hangingPunct="1">
              <a:spcAft>
                <a:spcPts val="0"/>
              </a:spcAft>
              <a:defRPr/>
            </a:pPr>
            <a:r>
              <a:rPr lang="nl-BE" dirty="0" smtClean="0"/>
              <a:t>Sommige dingen kan je niet veranderen en moeten gebeuren. Plan ze vooraf in.</a:t>
            </a:r>
          </a:p>
          <a:p>
            <a:pPr eaLnBrk="1" fontAlgn="auto" hangingPunct="1">
              <a:spcAft>
                <a:spcPts val="0"/>
              </a:spcAft>
              <a:defRPr/>
            </a:pPr>
            <a:r>
              <a:rPr lang="nl-BE" dirty="0" smtClean="0"/>
              <a:t>Plan je (korte) rustpauzes in.</a:t>
            </a:r>
          </a:p>
          <a:p>
            <a:pPr eaLnBrk="1" fontAlgn="auto" hangingPunct="1">
              <a:spcAft>
                <a:spcPts val="0"/>
              </a:spcAft>
              <a:defRPr/>
            </a:pPr>
            <a:r>
              <a:rPr lang="nl-BE" dirty="0" smtClean="0"/>
              <a:t>Plan je (korte) beweegmomenten in.</a:t>
            </a:r>
          </a:p>
          <a:p>
            <a:pPr eaLnBrk="1" fontAlgn="auto" hangingPunct="1">
              <a:spcAft>
                <a:spcPts val="0"/>
              </a:spcAft>
              <a:defRPr/>
            </a:pPr>
            <a:r>
              <a:rPr lang="nl-BE" dirty="0" smtClean="0"/>
              <a:t>Er zijn nog veel plezante dingen die je wél nog kan en mag doen!</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22</a:t>
            </a:fld>
            <a:endParaRPr lang="en-US"/>
          </a:p>
        </p:txBody>
      </p:sp>
    </p:spTree>
    <p:extLst>
      <p:ext uri="{BB962C8B-B14F-4D97-AF65-F5344CB8AC3E}">
        <p14:creationId xmlns:p14="http://schemas.microsoft.com/office/powerpoint/2010/main" val="57478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BE" b="1" dirty="0" smtClean="0"/>
              <a:t>Baden</a:t>
            </a:r>
            <a:r>
              <a:rPr lang="nl-BE" b="1" baseline="0" dirty="0" smtClean="0"/>
              <a:t> en w</a:t>
            </a:r>
            <a:r>
              <a:rPr lang="nl-BE" b="1" dirty="0" smtClean="0"/>
              <a:t>assen</a:t>
            </a:r>
          </a:p>
          <a:p>
            <a:pPr marL="177691" indent="-177691">
              <a:buFont typeface="Arial" panose="020B0604020202020204" pitchFamily="34" charset="0"/>
              <a:buChar char="•"/>
            </a:pPr>
            <a:r>
              <a:rPr lang="nl-BE" dirty="0" smtClean="0"/>
              <a:t>was je haar onder de douche, niet in een wastafel</a:t>
            </a:r>
          </a:p>
          <a:p>
            <a:pPr marL="177691" indent="-177691">
              <a:buFont typeface="Arial" panose="020B0604020202020204" pitchFamily="34" charset="0"/>
              <a:buChar char="•"/>
            </a:pPr>
            <a:r>
              <a:rPr lang="nl-BE" dirty="0" smtClean="0"/>
              <a:t>gebruik een rubberen antislipmat</a:t>
            </a:r>
          </a:p>
          <a:p>
            <a:pPr marL="177691" indent="-177691">
              <a:buFont typeface="Arial" panose="020B0604020202020204" pitchFamily="34" charset="0"/>
              <a:buChar char="•"/>
            </a:pPr>
            <a:r>
              <a:rPr lang="nl-BE" dirty="0" smtClean="0"/>
              <a:t>gebruik een handdouche en niet te warm water</a:t>
            </a:r>
          </a:p>
          <a:p>
            <a:pPr marL="177691" indent="-177691">
              <a:buFont typeface="Arial" panose="020B0604020202020204" pitchFamily="34" charset="0"/>
              <a:buChar char="•"/>
            </a:pPr>
            <a:r>
              <a:rPr lang="nl-BE" dirty="0" smtClean="0"/>
              <a:t>gebruik een spons of borstel met een lange steel om bij je voeten en uw rug te komen</a:t>
            </a:r>
          </a:p>
          <a:p>
            <a:pPr marL="177691" indent="-177691">
              <a:buFont typeface="Arial" panose="020B0604020202020204" pitchFamily="34" charset="0"/>
              <a:buChar char="•"/>
            </a:pPr>
            <a:r>
              <a:rPr lang="nl-BE" dirty="0" smtClean="0"/>
              <a:t>gebruik een badjas in plaats van je af te drogen met een handdoek</a:t>
            </a:r>
          </a:p>
          <a:p>
            <a:pPr marL="177691" indent="-177691">
              <a:buFont typeface="Arial" panose="020B0604020202020204" pitchFamily="34" charset="0"/>
              <a:buChar char="•"/>
            </a:pPr>
            <a:r>
              <a:rPr lang="nl-BE" dirty="0" smtClean="0"/>
              <a:t>laat een handgreep of een stang aanbrengen waaraan je je kunt optrekken</a:t>
            </a:r>
          </a:p>
          <a:p>
            <a:pPr marL="177691" marR="0" indent="-177691"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BE" dirty="0" smtClean="0"/>
              <a:t>jouw tip? (interactie met / tussen de deelnemers)</a:t>
            </a:r>
          </a:p>
          <a:p>
            <a:pPr marL="177691" indent="-177691" defTabSz="473842">
              <a:buFont typeface="Arial" panose="020B0604020202020204" pitchFamily="34" charset="0"/>
              <a:buChar char="•"/>
              <a:defRPr/>
            </a:pPr>
            <a:endParaRPr lang="nl-BE" dirty="0" smtClean="0"/>
          </a:p>
          <a:p>
            <a:pPr marL="177691" indent="-177691">
              <a:buFont typeface="Arial" panose="020B0604020202020204" pitchFamily="34" charset="0"/>
              <a:buChar char="•"/>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23</a:t>
            </a:fld>
            <a:endParaRPr lang="en-US"/>
          </a:p>
        </p:txBody>
      </p:sp>
    </p:spTree>
    <p:extLst>
      <p:ext uri="{BB962C8B-B14F-4D97-AF65-F5344CB8AC3E}">
        <p14:creationId xmlns:p14="http://schemas.microsoft.com/office/powerpoint/2010/main" val="944840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BE" b="1" dirty="0" smtClean="0"/>
              <a:t>Persoonlijke verzorging en hygiëne</a:t>
            </a:r>
          </a:p>
          <a:p>
            <a:pPr marL="177691" indent="-177691">
              <a:buFont typeface="Arial" panose="020B0604020202020204" pitchFamily="34" charset="0"/>
              <a:buChar char="•"/>
            </a:pPr>
            <a:r>
              <a:rPr lang="nl-BE" dirty="0" smtClean="0"/>
              <a:t>ga zitten en laat je </a:t>
            </a:r>
            <a:r>
              <a:rPr lang="nl-BE" dirty="0" err="1" smtClean="0"/>
              <a:t>ellebogen</a:t>
            </a:r>
            <a:r>
              <a:rPr lang="nl-BE" dirty="0" smtClean="0"/>
              <a:t> op de wastafel rusten</a:t>
            </a:r>
          </a:p>
          <a:p>
            <a:pPr marL="177691" indent="-177691">
              <a:buFont typeface="Arial" panose="020B0604020202020204" pitchFamily="34" charset="0"/>
              <a:buChar char="•"/>
            </a:pPr>
            <a:r>
              <a:rPr lang="nl-BE" dirty="0" smtClean="0"/>
              <a:t>gebruik een haarborstel met een lange steel</a:t>
            </a:r>
          </a:p>
          <a:p>
            <a:pPr marL="177691" indent="-177691">
              <a:buFont typeface="Arial" panose="020B0604020202020204" pitchFamily="34" charset="0"/>
              <a:buChar char="•"/>
            </a:pPr>
            <a:r>
              <a:rPr lang="nl-BE" dirty="0" smtClean="0"/>
              <a:t>gebruik een </a:t>
            </a:r>
            <a:r>
              <a:rPr lang="nl-BE" dirty="0" err="1" smtClean="0"/>
              <a:t>toiletbrilverhoger</a:t>
            </a:r>
            <a:r>
              <a:rPr lang="nl-BE" dirty="0" smtClean="0"/>
              <a:t> ( o.a. te verkrijgen in thuiszorgwinkels)</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24</a:t>
            </a:fld>
            <a:endParaRPr lang="en-US"/>
          </a:p>
        </p:txBody>
      </p:sp>
    </p:spTree>
    <p:extLst>
      <p:ext uri="{BB962C8B-B14F-4D97-AF65-F5344CB8AC3E}">
        <p14:creationId xmlns:p14="http://schemas.microsoft.com/office/powerpoint/2010/main" val="2507009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1" dirty="0" smtClean="0"/>
              <a:t>Aankleden</a:t>
            </a:r>
          </a:p>
          <a:p>
            <a:pPr marL="177691" indent="-177691">
              <a:buFont typeface="Arial" panose="020B0604020202020204" pitchFamily="34" charset="0"/>
              <a:buChar char="•"/>
            </a:pPr>
            <a:r>
              <a:rPr lang="nl-BE" dirty="0" smtClean="0"/>
              <a:t>draag geen al te strakke kleren</a:t>
            </a:r>
          </a:p>
          <a:p>
            <a:pPr marL="177691" indent="-177691">
              <a:buFont typeface="Arial" panose="020B0604020202020204" pitchFamily="34" charset="0"/>
              <a:buChar char="•"/>
            </a:pPr>
            <a:r>
              <a:rPr lang="nl-BE" dirty="0" smtClean="0"/>
              <a:t>leg de kleren klaar voordat je je gaat aankleden</a:t>
            </a:r>
          </a:p>
          <a:p>
            <a:pPr marL="177691" indent="-177691">
              <a:buFont typeface="Arial" panose="020B0604020202020204" pitchFamily="34" charset="0"/>
              <a:buChar char="•"/>
            </a:pPr>
            <a:r>
              <a:rPr lang="nl-BE" dirty="0" smtClean="0"/>
              <a:t>draag instapschoenen</a:t>
            </a:r>
          </a:p>
          <a:p>
            <a:pPr marL="177691" indent="-177691">
              <a:buFont typeface="Arial" panose="020B0604020202020204" pitchFamily="34" charset="0"/>
              <a:buChar char="•"/>
            </a:pPr>
            <a:r>
              <a:rPr lang="nl-BE" dirty="0" smtClean="0"/>
              <a:t>gebruik een schoenlepel met een lange steel en een hulpmiddel om je sokken aan te trekken</a:t>
            </a:r>
          </a:p>
          <a:p>
            <a:pPr marL="177691" indent="-177691">
              <a:buFont typeface="Arial" panose="020B0604020202020204" pitchFamily="34" charset="0"/>
              <a:buChar char="•"/>
            </a:pPr>
            <a:r>
              <a:rPr lang="nl-BE" dirty="0" smtClean="0"/>
              <a:t>draag liever jasjes dan truien, dat kost minder energie om aan te trekken</a:t>
            </a:r>
          </a:p>
          <a:p>
            <a:pPr marL="177691" indent="-177691">
              <a:buFont typeface="Arial" panose="020B0604020202020204" pitchFamily="34" charset="0"/>
              <a:buChar char="•"/>
            </a:pPr>
            <a:r>
              <a:rPr lang="nl-BE" dirty="0" smtClean="0"/>
              <a:t>jouw tip? (interactie met / tussen de deelnemers)</a:t>
            </a:r>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25</a:t>
            </a:fld>
            <a:endParaRPr lang="en-US"/>
          </a:p>
        </p:txBody>
      </p:sp>
    </p:spTree>
    <p:extLst>
      <p:ext uri="{BB962C8B-B14F-4D97-AF65-F5344CB8AC3E}">
        <p14:creationId xmlns:p14="http://schemas.microsoft.com/office/powerpoint/2010/main" val="3558498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Het huishouden</a:t>
            </a:r>
          </a:p>
          <a:p>
            <a:pPr marL="177691" indent="-177691">
              <a:buFont typeface="Arial" panose="020B0604020202020204" pitchFamily="34" charset="0"/>
              <a:buChar char="•"/>
            </a:pPr>
            <a:r>
              <a:rPr lang="nl-BE" dirty="0" smtClean="0"/>
              <a:t>verdeel de huishoudelijke taken over de week en doe iedere dag een beetje</a:t>
            </a:r>
          </a:p>
          <a:p>
            <a:pPr marL="177691" indent="-177691">
              <a:buFont typeface="Arial" panose="020B0604020202020204" pitchFamily="34" charset="0"/>
              <a:buChar char="•"/>
            </a:pPr>
            <a:r>
              <a:rPr lang="nl-BE" dirty="0" smtClean="0"/>
              <a:t>gebruik een rolwagentje om eten op te dienen</a:t>
            </a:r>
          </a:p>
          <a:p>
            <a:pPr marL="177691" indent="-177691">
              <a:buFont typeface="Arial" panose="020B0604020202020204" pitchFamily="34" charset="0"/>
              <a:buChar char="•"/>
            </a:pPr>
            <a:r>
              <a:rPr lang="nl-BE" dirty="0" smtClean="0"/>
              <a:t>doe huishoudelijke activiteiten zoveel mogelijk zittend</a:t>
            </a:r>
          </a:p>
          <a:p>
            <a:pPr marL="177691" indent="-177691">
              <a:buFont typeface="Arial" panose="020B0604020202020204" pitchFamily="34" charset="0"/>
              <a:buChar char="•"/>
            </a:pPr>
            <a:r>
              <a:rPr lang="nl-BE" dirty="0" smtClean="0"/>
              <a:t>gebruik huishoudelijke toestellen met een lange steel om stof af te nemen, te dweilen, te zemen, enz.</a:t>
            </a:r>
          </a:p>
          <a:p>
            <a:pPr marL="177691" indent="-177691">
              <a:buFont typeface="Arial" panose="020B0604020202020204" pitchFamily="34" charset="0"/>
              <a:buChar char="•"/>
            </a:pPr>
            <a:r>
              <a:rPr lang="nl-BE" dirty="0" smtClean="0"/>
              <a:t>sleep de vuilniszakken in plaats van ze te tillen (of gebruik een vuilnisbak met wieltjes) of laat iemand anders dat doen</a:t>
            </a:r>
          </a:p>
          <a:p>
            <a:pPr marL="177691" indent="-177691">
              <a:buFont typeface="Arial" panose="020B0604020202020204" pitchFamily="34" charset="0"/>
              <a:buChar char="•"/>
            </a:pPr>
            <a:r>
              <a:rPr lang="nl-BE" dirty="0" smtClean="0"/>
              <a:t>laat zo veel mogelijk zwaar en eentonig werk aan anderen over</a:t>
            </a:r>
          </a:p>
          <a:p>
            <a:pPr marL="177691" indent="-177691">
              <a:buFont typeface="Arial" panose="020B0604020202020204" pitchFamily="34" charset="0"/>
              <a:buChar char="•"/>
            </a:pPr>
            <a:r>
              <a:rPr lang="nl-BE" dirty="0" smtClean="0"/>
              <a:t>huur een huishoudelijke hulp in</a:t>
            </a:r>
          </a:p>
          <a:p>
            <a:pPr marL="177691" indent="-177691" defTabSz="473842">
              <a:buFont typeface="Arial" panose="020B0604020202020204" pitchFamily="34" charset="0"/>
              <a:buChar char="•"/>
              <a:defRPr/>
            </a:pPr>
            <a:r>
              <a:rPr lang="nl-BE" dirty="0" smtClean="0"/>
              <a:t>jouw tip? (interactie met / tussen de deelnemers)</a:t>
            </a:r>
          </a:p>
          <a:p>
            <a:pPr marL="0" indent="0">
              <a:buFont typeface="Arial" panose="020B0604020202020204" pitchFamily="34" charset="0"/>
              <a:buNone/>
            </a:pPr>
            <a:endParaRPr lang="nl-BE" dirty="0" smtClean="0"/>
          </a:p>
          <a:p>
            <a:pPr marL="177691" indent="-177691">
              <a:buFont typeface="Arial" panose="020B0604020202020204" pitchFamily="34" charset="0"/>
              <a:buChar char="•"/>
            </a:pPr>
            <a:endParaRPr lang="nl-BE" dirty="0" smtClean="0"/>
          </a:p>
          <a:p>
            <a:pPr defTabSz="473842">
              <a:defRPr/>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26</a:t>
            </a:fld>
            <a:endParaRPr lang="en-US"/>
          </a:p>
        </p:txBody>
      </p:sp>
    </p:spTree>
    <p:extLst>
      <p:ext uri="{BB962C8B-B14F-4D97-AF65-F5344CB8AC3E}">
        <p14:creationId xmlns:p14="http://schemas.microsoft.com/office/powerpoint/2010/main" val="473916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De boodschappen</a:t>
            </a:r>
          </a:p>
          <a:p>
            <a:pPr marL="177691" indent="-177691">
              <a:buFont typeface="Arial" panose="020B0604020202020204" pitchFamily="34" charset="0"/>
              <a:buChar char="•"/>
            </a:pPr>
            <a:r>
              <a:rPr lang="nl-BE" dirty="0" smtClean="0"/>
              <a:t>boodschappenlijstje </a:t>
            </a:r>
          </a:p>
          <a:p>
            <a:pPr marL="177691" indent="-177691">
              <a:buFont typeface="Arial" panose="020B0604020202020204" pitchFamily="34" charset="0"/>
              <a:buChar char="•"/>
            </a:pPr>
            <a:r>
              <a:rPr lang="nl-BE" dirty="0" smtClean="0"/>
              <a:t>boodschappenkarretje</a:t>
            </a:r>
          </a:p>
          <a:p>
            <a:pPr marL="177691" indent="-177691">
              <a:buFont typeface="Arial" panose="020B0604020202020204" pitchFamily="34" charset="0"/>
              <a:buChar char="•"/>
            </a:pPr>
            <a:r>
              <a:rPr lang="nl-BE" dirty="0" smtClean="0"/>
              <a:t>tijdstip</a:t>
            </a:r>
          </a:p>
          <a:p>
            <a:pPr marL="177691" indent="-177691">
              <a:buFont typeface="Arial" panose="020B0604020202020204" pitchFamily="34" charset="0"/>
              <a:buChar char="•"/>
            </a:pPr>
            <a:r>
              <a:rPr lang="nl-BE" dirty="0" smtClean="0"/>
              <a:t>neem iemand mee</a:t>
            </a:r>
          </a:p>
          <a:p>
            <a:pPr marL="177691" indent="-177691">
              <a:buFont typeface="Arial" panose="020B0604020202020204" pitchFamily="34" charset="0"/>
              <a:buChar char="•"/>
            </a:pPr>
            <a:r>
              <a:rPr lang="nl-BE" dirty="0" smtClean="0"/>
              <a:t>hulp bij het inpakken</a:t>
            </a:r>
          </a:p>
          <a:p>
            <a:pPr marL="177691" indent="-177691">
              <a:buFont typeface="Arial" panose="020B0604020202020204" pitchFamily="34" charset="0"/>
              <a:buChar char="•"/>
            </a:pPr>
            <a:r>
              <a:rPr lang="nl-BE" dirty="0" smtClean="0"/>
              <a:t>boodschappentas op wieltjes</a:t>
            </a:r>
          </a:p>
          <a:p>
            <a:pPr marL="177691" indent="-177691">
              <a:buFont typeface="Arial" panose="020B0604020202020204" pitchFamily="34" charset="0"/>
              <a:buChar char="•"/>
            </a:pPr>
            <a:r>
              <a:rPr lang="nl-BE" dirty="0" smtClean="0"/>
              <a:t>iemand anders boodschappen laten doen?</a:t>
            </a:r>
          </a:p>
          <a:p>
            <a:pPr marL="177691" indent="-177691">
              <a:buFont typeface="Arial" panose="020B0604020202020204" pitchFamily="34" charset="0"/>
              <a:buChar char="•"/>
            </a:pPr>
            <a:r>
              <a:rPr lang="nl-BE" dirty="0" smtClean="0"/>
              <a:t>bestellen via het internet en thuis laten leveren?</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27</a:t>
            </a:fld>
            <a:endParaRPr lang="en-US"/>
          </a:p>
        </p:txBody>
      </p:sp>
    </p:spTree>
    <p:extLst>
      <p:ext uri="{BB962C8B-B14F-4D97-AF65-F5344CB8AC3E}">
        <p14:creationId xmlns:p14="http://schemas.microsoft.com/office/powerpoint/2010/main" val="405257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73842">
              <a:defRPr/>
            </a:pPr>
            <a:r>
              <a:rPr lang="nl-BE" b="1" dirty="0" smtClean="0"/>
              <a:t>Maaltijden voorbereiden</a:t>
            </a:r>
          </a:p>
          <a:p>
            <a:pPr marL="177691" indent="-177691">
              <a:buFont typeface="Arial" panose="020B0604020202020204" pitchFamily="34" charset="0"/>
              <a:buChar char="•"/>
            </a:pPr>
            <a:r>
              <a:rPr lang="nl-BE" dirty="0" smtClean="0"/>
              <a:t>tref op een betere dag voorbereidingen om ook op de dagen waarop het moeilijker gaat voldoende eten te hebben</a:t>
            </a:r>
          </a:p>
          <a:p>
            <a:pPr marL="177691" indent="-177691">
              <a:buFont typeface="Arial" panose="020B0604020202020204" pitchFamily="34" charset="0"/>
              <a:buChar char="•"/>
            </a:pPr>
            <a:r>
              <a:rPr lang="nl-BE" dirty="0" smtClean="0"/>
              <a:t>vraag hulp bij het bereiden van de maaltijd</a:t>
            </a:r>
          </a:p>
          <a:p>
            <a:pPr marL="177691" indent="-177691">
              <a:buFont typeface="Arial" panose="020B0604020202020204" pitchFamily="34" charset="0"/>
              <a:buChar char="•"/>
            </a:pPr>
            <a:r>
              <a:rPr lang="nl-BE" dirty="0" smtClean="0"/>
              <a:t>eten uit glas, blik of diepvries kan een eenvoudig en snel alternatief zijn. </a:t>
            </a:r>
          </a:p>
          <a:p>
            <a:pPr marL="177691" indent="-177691">
              <a:buFont typeface="Arial" panose="020B0604020202020204" pitchFamily="34" charset="0"/>
              <a:buChar char="•"/>
            </a:pPr>
            <a:r>
              <a:rPr lang="nl-BE" dirty="0" smtClean="0"/>
              <a:t>leg een voorraad lang houdbare producten aan</a:t>
            </a:r>
          </a:p>
          <a:p>
            <a:pPr marL="177691" indent="-177691">
              <a:buFont typeface="Arial" panose="020B0604020202020204" pitchFamily="34" charset="0"/>
              <a:buChar char="•"/>
            </a:pPr>
            <a:r>
              <a:rPr lang="nl-BE" dirty="0" smtClean="0"/>
              <a:t>koop kant-en-klare maaltijden, bijvoorbeeld uit de supermarkt</a:t>
            </a:r>
          </a:p>
          <a:p>
            <a:pPr marL="177691" indent="-177691">
              <a:buFont typeface="Arial" panose="020B0604020202020204" pitchFamily="34" charset="0"/>
              <a:buChar char="•"/>
            </a:pPr>
            <a:r>
              <a:rPr lang="nl-BE" dirty="0" smtClean="0"/>
              <a:t>kies voor eenvoudige bereidingen die niet te veel inspanningen vragen</a:t>
            </a:r>
          </a:p>
          <a:p>
            <a:pPr marL="177691" indent="-177691">
              <a:buFont typeface="Arial" panose="020B0604020202020204" pitchFamily="34" charset="0"/>
              <a:buChar char="•"/>
            </a:pPr>
            <a:r>
              <a:rPr lang="nl-BE" dirty="0" smtClean="0"/>
              <a:t>laat maaltijden aan huis bezorgen</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28</a:t>
            </a:fld>
            <a:endParaRPr lang="en-US"/>
          </a:p>
        </p:txBody>
      </p:sp>
    </p:spTree>
    <p:extLst>
      <p:ext uri="{BB962C8B-B14F-4D97-AF65-F5344CB8AC3E}">
        <p14:creationId xmlns:p14="http://schemas.microsoft.com/office/powerpoint/2010/main" val="3262060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1" dirty="0" smtClean="0"/>
              <a:t>Koken en afwassen</a:t>
            </a:r>
          </a:p>
          <a:p>
            <a:pPr marL="177691" indent="-177691">
              <a:buFont typeface="Arial" panose="020B0604020202020204" pitchFamily="34" charset="0"/>
              <a:buChar char="•"/>
            </a:pPr>
            <a:r>
              <a:rPr lang="nl-BE" dirty="0" smtClean="0"/>
              <a:t>gebruik pannen die ook op tafel gezet kunnen </a:t>
            </a:r>
          </a:p>
          <a:p>
            <a:pPr marL="177691" indent="-177691">
              <a:buFont typeface="Arial" panose="020B0604020202020204" pitchFamily="34" charset="0"/>
              <a:buChar char="•"/>
            </a:pPr>
            <a:r>
              <a:rPr lang="nl-BE" dirty="0" smtClean="0"/>
              <a:t>gebruik elektrische hulpmiddelen</a:t>
            </a:r>
          </a:p>
          <a:p>
            <a:pPr marL="177691" indent="-177691">
              <a:buFont typeface="Arial" panose="020B0604020202020204" pitchFamily="34" charset="0"/>
              <a:buChar char="•"/>
            </a:pPr>
            <a:r>
              <a:rPr lang="nl-BE" dirty="0" smtClean="0"/>
              <a:t>berg spullen die je vaak nodig hebt op borsthoogte op</a:t>
            </a:r>
          </a:p>
          <a:p>
            <a:pPr marL="177691" indent="-177691">
              <a:buFont typeface="Arial" panose="020B0604020202020204" pitchFamily="34" charset="0"/>
              <a:buChar char="•"/>
            </a:pPr>
            <a:r>
              <a:rPr lang="nl-BE" dirty="0" smtClean="0"/>
              <a:t>schep de borden op bij het fornuis </a:t>
            </a:r>
          </a:p>
          <a:p>
            <a:pPr marL="177691" indent="-177691">
              <a:buFont typeface="Arial" panose="020B0604020202020204" pitchFamily="34" charset="0"/>
              <a:buChar char="•"/>
            </a:pPr>
            <a:r>
              <a:rPr lang="nl-BE" dirty="0" smtClean="0"/>
              <a:t>gebruik afwasbare of papieren onderleggers in plaats van een tafelkleed</a:t>
            </a:r>
          </a:p>
          <a:p>
            <a:pPr marL="177691" indent="-177691">
              <a:buFont typeface="Arial" panose="020B0604020202020204" pitchFamily="34" charset="0"/>
              <a:buChar char="•"/>
            </a:pPr>
            <a:r>
              <a:rPr lang="nl-BE" dirty="0" smtClean="0"/>
              <a:t>gebruik lichtgewicht spullen</a:t>
            </a:r>
          </a:p>
          <a:p>
            <a:pPr marL="177691" indent="-177691">
              <a:buFont typeface="Arial" panose="020B0604020202020204" pitchFamily="34" charset="0"/>
              <a:buChar char="•"/>
            </a:pPr>
            <a:r>
              <a:rPr lang="nl-BE" dirty="0" smtClean="0"/>
              <a:t>maak het eten zittend klaar</a:t>
            </a:r>
          </a:p>
          <a:p>
            <a:pPr marL="177691" indent="-177691">
              <a:buFont typeface="Arial" panose="020B0604020202020204" pitchFamily="34" charset="0"/>
              <a:buChar char="•"/>
            </a:pPr>
            <a:r>
              <a:rPr lang="nl-BE" dirty="0" smtClean="0"/>
              <a:t>laat iemand anders afwassen of gebruik een afwasmachine</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29</a:t>
            </a:fld>
            <a:endParaRPr lang="en-US"/>
          </a:p>
        </p:txBody>
      </p:sp>
    </p:spTree>
    <p:extLst>
      <p:ext uri="{BB962C8B-B14F-4D97-AF65-F5344CB8AC3E}">
        <p14:creationId xmlns:p14="http://schemas.microsoft.com/office/powerpoint/2010/main" val="228518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691" indent="-177691">
              <a:buFont typeface="Arial" panose="020B0604020202020204" pitchFamily="34" charset="0"/>
              <a:buChar char="•"/>
            </a:pPr>
            <a:r>
              <a:rPr lang="nl-BE" dirty="0" smtClean="0"/>
              <a:t>Vermoeidheid</a:t>
            </a:r>
            <a:r>
              <a:rPr lang="nl-BE" baseline="0" dirty="0" smtClean="0"/>
              <a:t> bij en na kanker roept veel vragen op, niet alleen bij de patiënten maar ook bij hun naasten. We gaan samen op zoek naar antwoorden en geven enkele praktische tips mee.</a:t>
            </a:r>
            <a:endParaRPr lang="nl-BE" dirty="0" smtClean="0"/>
          </a:p>
          <a:p>
            <a:pPr marL="177691" indent="-177691">
              <a:buFont typeface="Arial" panose="020B0604020202020204" pitchFamily="34" charset="0"/>
              <a:buChar char="•"/>
            </a:pPr>
            <a:r>
              <a:rPr lang="nl-BE" dirty="0" smtClean="0"/>
              <a:t>Door beter begrip van wat de vermoeidheid met jou en je partner doet, ben je beter gewapend</a:t>
            </a:r>
            <a:r>
              <a:rPr lang="nl-BE" baseline="0" dirty="0" smtClean="0"/>
              <a:t> om met onbegrip</a:t>
            </a:r>
            <a:r>
              <a:rPr lang="nl-BE" dirty="0" smtClean="0"/>
              <a:t> buitenwereld om te gaan.</a:t>
            </a:r>
          </a:p>
          <a:p>
            <a:pPr marL="177691" indent="-177691">
              <a:buFont typeface="Arial" panose="020B0604020202020204" pitchFamily="34" charset="0"/>
              <a:buChar char="•"/>
            </a:pPr>
            <a:r>
              <a:rPr lang="nl-BE" dirty="0" smtClean="0"/>
              <a:t>Filmpje ‘ellen_01’ tonen (vertelt dat ze borstkanker heeft en met vermoeidheid kampt, is naar een infosessie over vermoeidheid geweest, vertelt wat ze eraan gehad heeft). U vindt de</a:t>
            </a:r>
            <a:r>
              <a:rPr lang="nl-BE" baseline="0" dirty="0" smtClean="0"/>
              <a:t> filmpjes op www.komoptegenkanker.be/vermoeidheid. U kunt gemakkelijk video’s in een presentatie integreren. Daarvoor downloadt u ze eerst op uw pc. Vervolgens gaat u in </a:t>
            </a:r>
            <a:r>
              <a:rPr lang="nl-BE" baseline="0" dirty="0" err="1" smtClean="0"/>
              <a:t>Powerpoint</a:t>
            </a:r>
            <a:r>
              <a:rPr lang="nl-BE" baseline="0" dirty="0" smtClean="0"/>
              <a:t> naar ‘Invoegen’ en dan ‘Video’.</a:t>
            </a:r>
            <a:endParaRPr lang="nl-BE" dirty="0" smtClean="0"/>
          </a:p>
          <a:p>
            <a:pPr marL="177691" indent="-177691">
              <a:buFont typeface="Arial" panose="020B0604020202020204" pitchFamily="34" charset="0"/>
              <a:buChar char="•"/>
            </a:pPr>
            <a:r>
              <a:rPr lang="nl-BE" dirty="0" smtClean="0"/>
              <a:t>Aan de deelnemers</a:t>
            </a:r>
            <a:r>
              <a:rPr lang="nl-BE" baseline="0" dirty="0" smtClean="0"/>
              <a:t> vragen wat zij van deze sessie verwachten.</a:t>
            </a:r>
          </a:p>
          <a:p>
            <a:pPr marL="177691" indent="-177691" defTabSz="473842">
              <a:buFont typeface="Arial" panose="020B0604020202020204" pitchFamily="34" charset="0"/>
              <a:buChar char="•"/>
              <a:defRPr/>
            </a:pPr>
            <a:r>
              <a:rPr lang="nl-BE" baseline="0" dirty="0" smtClean="0"/>
              <a:t>Kort het verloop van de infosessie schetsen: is er een pauze? Gepland </a:t>
            </a:r>
            <a:r>
              <a:rPr lang="nl-BE" baseline="0" dirty="0" err="1" smtClean="0"/>
              <a:t>einduur</a:t>
            </a:r>
            <a:r>
              <a:rPr lang="nl-BE" baseline="0" dirty="0" smtClean="0"/>
              <a:t>? Mogelijkheid om na te praten? Deelnemers aanmoedigen om vragen te stellen. Benadrukken dat het niet nodig is om notities te nemen. Op het einde van de infosessie krijgen alle deelnemers een gedrukte brochure mee, daarin staat alles gedetailleerd uitgelegd. Die informatie staat ook op </a:t>
            </a:r>
            <a:r>
              <a:rPr lang="nl-BE" dirty="0" smtClean="0"/>
              <a:t>www.allesoverkanker.be/vermoeidheid-bij-kanker.</a:t>
            </a: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a:t>
            </a:fld>
            <a:endParaRPr lang="en-US"/>
          </a:p>
        </p:txBody>
      </p:sp>
    </p:spTree>
    <p:extLst>
      <p:ext uri="{BB962C8B-B14F-4D97-AF65-F5344CB8AC3E}">
        <p14:creationId xmlns:p14="http://schemas.microsoft.com/office/powerpoint/2010/main" val="3230693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1" dirty="0" smtClean="0"/>
              <a:t>Wassen en strijken</a:t>
            </a:r>
          </a:p>
          <a:p>
            <a:pPr marL="177691" indent="-177691">
              <a:buFont typeface="Arial" panose="020B0604020202020204" pitchFamily="34" charset="0"/>
              <a:buChar char="•"/>
            </a:pPr>
            <a:r>
              <a:rPr lang="nl-BE" dirty="0" smtClean="0"/>
              <a:t>stop de spullen zo mogelijk zittend van de wasautomaat in de droger</a:t>
            </a:r>
          </a:p>
          <a:p>
            <a:pPr marL="177691" indent="-177691">
              <a:buFont typeface="Arial" panose="020B0604020202020204" pitchFamily="34" charset="0"/>
              <a:buChar char="•"/>
            </a:pPr>
            <a:r>
              <a:rPr lang="nl-BE" dirty="0" smtClean="0"/>
              <a:t>niet wringen bij de handwas, maar het water eruit drukken</a:t>
            </a:r>
          </a:p>
          <a:p>
            <a:pPr marL="177691" indent="-177691">
              <a:buFont typeface="Arial" panose="020B0604020202020204" pitchFamily="34" charset="0"/>
              <a:buChar char="•"/>
            </a:pPr>
            <a:r>
              <a:rPr lang="nl-BE" dirty="0" smtClean="0"/>
              <a:t>laat iemand anders zo mogelijk de was doen</a:t>
            </a:r>
          </a:p>
          <a:p>
            <a:pPr marL="177691" indent="-177691">
              <a:buFont typeface="Arial" panose="020B0604020202020204" pitchFamily="34" charset="0"/>
              <a:buChar char="•"/>
            </a:pPr>
            <a:r>
              <a:rPr lang="nl-BE" dirty="0" smtClean="0"/>
              <a:t>strijk zittend en zet de strijktafel daarvoor op de juiste hoogte</a:t>
            </a:r>
          </a:p>
          <a:p>
            <a:pPr marL="177691" indent="-177691">
              <a:buFont typeface="Arial" panose="020B0604020202020204" pitchFamily="34" charset="0"/>
              <a:buChar char="•"/>
            </a:pPr>
            <a:r>
              <a:rPr lang="nl-BE" dirty="0" smtClean="0"/>
              <a:t>gebruik een lichtgewicht strijkijzer met sproeimogelijkheid</a:t>
            </a:r>
          </a:p>
          <a:p>
            <a:pPr marL="177691" indent="-177691">
              <a:buFont typeface="Arial" panose="020B0604020202020204" pitchFamily="34" charset="0"/>
              <a:buChar char="•"/>
            </a:pPr>
            <a:r>
              <a:rPr lang="nl-BE" dirty="0" smtClean="0"/>
              <a:t>laat het strijkijzer op de houder glijden zonder het op te tillen</a:t>
            </a:r>
          </a:p>
          <a:p>
            <a:pPr marL="177691" indent="-177691">
              <a:buFont typeface="Arial" panose="020B0604020202020204" pitchFamily="34" charset="0"/>
              <a:buChar char="•"/>
            </a:pPr>
            <a:r>
              <a:rPr lang="nl-BE" dirty="0" smtClean="0"/>
              <a:t>laat zo mogelijk iemand anders strijken</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30</a:t>
            </a:fld>
            <a:endParaRPr lang="en-US"/>
          </a:p>
        </p:txBody>
      </p:sp>
    </p:spTree>
    <p:extLst>
      <p:ext uri="{BB962C8B-B14F-4D97-AF65-F5344CB8AC3E}">
        <p14:creationId xmlns:p14="http://schemas.microsoft.com/office/powerpoint/2010/main" val="3215567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Voor de kinderen zorgen</a:t>
            </a:r>
          </a:p>
          <a:p>
            <a:pPr marL="177691" indent="-177691">
              <a:buFont typeface="Arial" panose="020B0604020202020204" pitchFamily="34" charset="0"/>
              <a:buChar char="•"/>
            </a:pPr>
            <a:r>
              <a:rPr lang="nl-BE" dirty="0" smtClean="0"/>
              <a:t>wees open naar je (klein)kinderen: laat hen ‘begrijpen’</a:t>
            </a:r>
          </a:p>
          <a:p>
            <a:pPr marL="177691" indent="-177691">
              <a:buFont typeface="Arial" panose="020B0604020202020204" pitchFamily="34" charset="0"/>
              <a:buChar char="•"/>
            </a:pPr>
            <a:r>
              <a:rPr lang="nl-BE" dirty="0" smtClean="0"/>
              <a:t>doe dingen met de kinderen waarbij je kunt blijven zitten</a:t>
            </a:r>
          </a:p>
          <a:p>
            <a:pPr marL="177691" indent="-177691">
              <a:buFont typeface="Arial" panose="020B0604020202020204" pitchFamily="34" charset="0"/>
              <a:buChar char="•"/>
            </a:pPr>
            <a:r>
              <a:rPr lang="nl-BE" dirty="0" smtClean="0"/>
              <a:t>plan geen vermoeiende tripjes</a:t>
            </a:r>
          </a:p>
          <a:p>
            <a:pPr marL="177691" indent="-177691">
              <a:buFont typeface="Arial" panose="020B0604020202020204" pitchFamily="34" charset="0"/>
              <a:buChar char="•"/>
            </a:pPr>
            <a:r>
              <a:rPr lang="nl-BE" dirty="0" smtClean="0"/>
              <a:t>rust wanneer de kinderen rusten</a:t>
            </a:r>
          </a:p>
          <a:p>
            <a:pPr marL="177691" indent="-177691">
              <a:buFont typeface="Arial" panose="020B0604020202020204" pitchFamily="34" charset="0"/>
              <a:buChar char="•"/>
            </a:pPr>
            <a:r>
              <a:rPr lang="nl-BE" dirty="0" smtClean="0"/>
              <a:t>leer kleine kinderen op je schoot te klimmen en zich niet te laten optillen</a:t>
            </a:r>
          </a:p>
          <a:p>
            <a:pPr marL="177691" indent="-177691">
              <a:buFont typeface="Arial" panose="020B0604020202020204" pitchFamily="34" charset="0"/>
              <a:buChar char="•"/>
            </a:pPr>
            <a:r>
              <a:rPr lang="nl-BE" dirty="0" smtClean="0"/>
              <a:t>maak een spel voor kinderen met een paar huishoudelijke taken</a:t>
            </a:r>
          </a:p>
          <a:p>
            <a:pPr marL="177691" indent="-177691">
              <a:buFont typeface="Arial" panose="020B0604020202020204" pitchFamily="34" charset="0"/>
              <a:buChar char="•"/>
            </a:pPr>
            <a:r>
              <a:rPr lang="nl-BE" dirty="0" smtClean="0"/>
              <a:t>vertrouw de zorg voor de kinderen gedeeltelijk toe aan familieleden en vrienden</a:t>
            </a:r>
          </a:p>
          <a:p>
            <a:pPr marL="177691" indent="-177691">
              <a:buFont typeface="Arial" panose="020B0604020202020204" pitchFamily="34" charset="0"/>
              <a:buChar char="•"/>
            </a:pPr>
            <a:r>
              <a:rPr lang="nl-BE" dirty="0" smtClean="0"/>
              <a:t>doe vooral prettige dingen met de kinderen</a:t>
            </a:r>
          </a:p>
          <a:p>
            <a:pPr marL="177691" indent="-177691">
              <a:buFont typeface="Arial" panose="020B0604020202020204" pitchFamily="34" charset="0"/>
              <a:buChar char="•"/>
            </a:pPr>
            <a:r>
              <a:rPr lang="nl-BE" dirty="0" smtClean="0"/>
              <a:t>jouw tip? (interactie met / tussen de deelnemers)</a:t>
            </a:r>
          </a:p>
          <a:p>
            <a:pPr marL="177691" indent="-177691">
              <a:buFont typeface="Arial" panose="020B0604020202020204" pitchFamily="34" charset="0"/>
              <a:buChar char="•"/>
            </a:pPr>
            <a:endParaRPr lang="nl-BE" dirty="0" smtClean="0"/>
          </a:p>
          <a:p>
            <a:endParaRPr lang="nl-BE" dirty="0" smtClean="0"/>
          </a:p>
          <a:p>
            <a:pPr marL="177691" indent="-177691">
              <a:buFont typeface="Arial" panose="020B0604020202020204" pitchFamily="34" charset="0"/>
              <a:buChar char="•"/>
            </a:pPr>
            <a:endParaRPr lang="nl-BE" dirty="0" smtClean="0"/>
          </a:p>
          <a:p>
            <a:pPr marL="177691" indent="-177691">
              <a:buFont typeface="Arial" panose="020B0604020202020204" pitchFamily="34" charset="0"/>
              <a:buChar char="•"/>
            </a:pPr>
            <a:endParaRPr lang="nl-BE" dirty="0" smtClean="0"/>
          </a:p>
          <a:p>
            <a:pPr marL="177691" indent="-177691">
              <a:buFont typeface="Arial" panose="020B0604020202020204" pitchFamily="34" charset="0"/>
              <a:buChar char="•"/>
            </a:pPr>
            <a:endParaRPr lang="nl-BE" dirty="0" smtClean="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31</a:t>
            </a:fld>
            <a:endParaRPr lang="en-US"/>
          </a:p>
        </p:txBody>
      </p:sp>
    </p:spTree>
    <p:extLst>
      <p:ext uri="{BB962C8B-B14F-4D97-AF65-F5344CB8AC3E}">
        <p14:creationId xmlns:p14="http://schemas.microsoft.com/office/powerpoint/2010/main" val="3825458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Werken of studeren</a:t>
            </a:r>
          </a:p>
          <a:p>
            <a:pPr marL="177691" indent="-177691">
              <a:buFont typeface="Arial" panose="020B0604020202020204" pitchFamily="34" charset="0"/>
              <a:buChar char="•"/>
            </a:pPr>
            <a:r>
              <a:rPr lang="nl-BE" dirty="0" smtClean="0"/>
              <a:t>plan werken of studeren in op tijden waarop je meer energie hebt</a:t>
            </a:r>
          </a:p>
          <a:p>
            <a:pPr marL="177691" indent="-177691">
              <a:buFont typeface="Arial" panose="020B0604020202020204" pitchFamily="34" charset="0"/>
              <a:buChar char="•"/>
            </a:pPr>
            <a:r>
              <a:rPr lang="nl-BE" dirty="0" smtClean="0"/>
              <a:t>deel de werk- of studieplek praktisch in</a:t>
            </a:r>
          </a:p>
          <a:p>
            <a:pPr marL="177691" indent="-177691">
              <a:buFont typeface="Arial" panose="020B0604020202020204" pitchFamily="34" charset="0"/>
              <a:buChar char="•"/>
            </a:pPr>
            <a:r>
              <a:rPr lang="nl-BE" dirty="0" smtClean="0"/>
              <a:t>neem rust als je voelt dat je lichaam dat nodig heeft</a:t>
            </a:r>
          </a:p>
          <a:p>
            <a:pPr marL="177691" indent="-177691">
              <a:buFont typeface="Arial" panose="020B0604020202020204" pitchFamily="34" charset="0"/>
              <a:buChar char="•"/>
            </a:pPr>
            <a:r>
              <a:rPr lang="nl-BE" dirty="0" smtClean="0"/>
              <a:t>doe vooral de aangename dingen van je werk en laat de minder prettige zaken aan anderen over</a:t>
            </a:r>
          </a:p>
          <a:p>
            <a:pPr marL="177691" indent="-177691">
              <a:buFont typeface="Arial" panose="020B0604020202020204" pitchFamily="34" charset="0"/>
              <a:buChar char="•"/>
            </a:pPr>
            <a:r>
              <a:rPr lang="nl-BE" dirty="0" smtClean="0"/>
              <a:t>praat met je werkgever / de arbeidsgeneesheer</a:t>
            </a:r>
          </a:p>
          <a:p>
            <a:pPr marL="177691" indent="-177691" defTabSz="473842">
              <a:buFont typeface="Arial" panose="020B0604020202020204" pitchFamily="34" charset="0"/>
              <a:buChar char="•"/>
              <a:defRPr/>
            </a:pPr>
            <a:r>
              <a:rPr lang="nl-BE" dirty="0" smtClean="0"/>
              <a:t>jouw tip? (interactie met / tussen de deelnemers)</a:t>
            </a: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32</a:t>
            </a:fld>
            <a:endParaRPr lang="en-US"/>
          </a:p>
        </p:txBody>
      </p:sp>
    </p:spTree>
    <p:extLst>
      <p:ext uri="{BB962C8B-B14F-4D97-AF65-F5344CB8AC3E}">
        <p14:creationId xmlns:p14="http://schemas.microsoft.com/office/powerpoint/2010/main" val="336798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smtClean="0">
                <a:solidFill>
                  <a:schemeClr val="tx1"/>
                </a:solidFill>
                <a:effectLst/>
                <a:latin typeface="+mn-lt"/>
                <a:ea typeface="ヒラギノ角ゴ Pro W3" pitchFamily="-65" charset="-128"/>
                <a:cs typeface="ヒラギノ角ゴ Pro W3" pitchFamily="-65" charset="-128"/>
              </a:rPr>
              <a:t>Bewegen en sporten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draag om te wandelen schoenen met een lage hak en met een </a:t>
            </a:r>
            <a:r>
              <a:rPr lang="nl-BE" sz="1200" kern="1200" dirty="0" err="1" smtClean="0">
                <a:solidFill>
                  <a:schemeClr val="tx1"/>
                </a:solidFill>
                <a:effectLst/>
                <a:latin typeface="+mn-lt"/>
                <a:ea typeface="ヒラギノ角ゴ Pro W3" pitchFamily="-65" charset="-128"/>
                <a:cs typeface="ヒラギノ角ゴ Pro W3" pitchFamily="-65" charset="-128"/>
              </a:rPr>
              <a:t>schokdempende</a:t>
            </a:r>
            <a:r>
              <a:rPr lang="nl-BE" sz="1200" kern="1200" dirty="0" smtClean="0">
                <a:solidFill>
                  <a:schemeClr val="tx1"/>
                </a:solidFill>
                <a:effectLst/>
                <a:latin typeface="+mn-lt"/>
                <a:ea typeface="ヒラギノ角ゴ Pro W3" pitchFamily="-65" charset="-128"/>
                <a:cs typeface="ヒラギノ角ゴ Pro W3" pitchFamily="-65" charset="-128"/>
              </a:rPr>
              <a:t> zool of binnenzool</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gebruik zo nodig een hulpmiddel zoals een rolstoel, looprekje of wandelstok</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gebruik eventueel (tijdelijk) een elektrische in plaats van een gewone fiets</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heb altijd aandacht voor langzaam opwarmen en afkoelen voor en na lichamelijke activiteiten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zorg voor een langzame opbouw van de activiteiten en voldoende recuperatie tussen twee inspanningen in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controleer regelmatig je lichaamsgewicht en hartfrequentie</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eet en drink voldoende voor en na fysieke activiteiten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jouw tip? (interactie</a:t>
            </a:r>
            <a:r>
              <a:rPr lang="nl-BE" sz="1200" kern="1200" baseline="0" dirty="0" smtClean="0">
                <a:solidFill>
                  <a:schemeClr val="tx1"/>
                </a:solidFill>
                <a:effectLst/>
                <a:latin typeface="+mn-lt"/>
                <a:ea typeface="ヒラギノ角ゴ Pro W3" pitchFamily="-65" charset="-128"/>
                <a:cs typeface="ヒラギノ角ゴ Pro W3" pitchFamily="-65" charset="-128"/>
              </a:rPr>
              <a:t> met / tussen de deelnemers)</a:t>
            </a:r>
            <a:endParaRPr lang="nl-BE" sz="1200" kern="1200" dirty="0" smtClean="0">
              <a:solidFill>
                <a:schemeClr val="tx1"/>
              </a:solidFill>
              <a:effectLst/>
              <a:latin typeface="+mn-lt"/>
              <a:ea typeface="ヒラギノ角ゴ Pro W3" pitchFamily="-65" charset="-128"/>
              <a:cs typeface="ヒラギノ角ゴ Pro W3" pitchFamily="-65" charset="-128"/>
            </a:endParaRP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33</a:t>
            </a:fld>
            <a:endParaRPr lang="en-US"/>
          </a:p>
        </p:txBody>
      </p:sp>
    </p:spTree>
    <p:extLst>
      <p:ext uri="{BB962C8B-B14F-4D97-AF65-F5344CB8AC3E}">
        <p14:creationId xmlns:p14="http://schemas.microsoft.com/office/powerpoint/2010/main" val="582350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smtClean="0">
                <a:solidFill>
                  <a:schemeClr val="tx1"/>
                </a:solidFill>
                <a:effectLst/>
                <a:latin typeface="+mn-lt"/>
                <a:ea typeface="ヒラギノ角ゴ Pro W3" pitchFamily="-65" charset="-128"/>
                <a:cs typeface="ヒラギノ角ゴ Pro W3" pitchFamily="-65" charset="-128"/>
              </a:rPr>
              <a:t>Ontspannen en uitstapjes maken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draag losse, comfortabele kleren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probeer (tijdelijk) andere hobby’s, iets wat past in je veranderende levensritme</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laat je eventueel door iemand brengen of vergezellen</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kom tot rust met een warm bad, massage, relaxatie, yoga, meditatie, mindfulness …</a:t>
            </a:r>
          </a:p>
          <a:p>
            <a:pPr marL="171450" indent="-171450">
              <a:buFont typeface="Arial" panose="020B0604020202020204" pitchFamily="34" charset="0"/>
              <a:buChar char="•"/>
            </a:pPr>
            <a:r>
              <a:rPr lang="nl-BE" sz="1200" kern="1200" dirty="0" smtClean="0">
                <a:solidFill>
                  <a:schemeClr val="tx1"/>
                </a:solidFill>
                <a:effectLst/>
                <a:latin typeface="+mn-lt"/>
                <a:ea typeface="ヒラギノ角ゴ Pro W3" pitchFamily="-65" charset="-128"/>
                <a:cs typeface="ヒラギノ角ゴ Pro W3" pitchFamily="-65" charset="-128"/>
              </a:rPr>
              <a:t>volg eens een sessie ‘Look </a:t>
            </a:r>
            <a:r>
              <a:rPr lang="nl-BE" sz="1200" kern="1200" dirty="0" err="1" smtClean="0">
                <a:solidFill>
                  <a:schemeClr val="tx1"/>
                </a:solidFill>
                <a:effectLst/>
                <a:latin typeface="+mn-lt"/>
                <a:ea typeface="ヒラギノ角ゴ Pro W3" pitchFamily="-65" charset="-128"/>
                <a:cs typeface="ヒラギノ角ゴ Pro W3" pitchFamily="-65" charset="-128"/>
              </a:rPr>
              <a:t>good</a:t>
            </a:r>
            <a:r>
              <a:rPr lang="nl-BE" sz="1200" kern="1200" dirty="0" smtClean="0">
                <a:solidFill>
                  <a:schemeClr val="tx1"/>
                </a:solidFill>
                <a:effectLst/>
                <a:latin typeface="+mn-lt"/>
                <a:ea typeface="ヒラギノ角ゴ Pro W3" pitchFamily="-65" charset="-128"/>
                <a:cs typeface="ヒラギノ角ゴ Pro W3" pitchFamily="-65" charset="-128"/>
              </a:rPr>
              <a:t>, feel </a:t>
            </a:r>
            <a:r>
              <a:rPr lang="nl-BE" sz="1200" kern="1200" dirty="0" err="1" smtClean="0">
                <a:solidFill>
                  <a:schemeClr val="tx1"/>
                </a:solidFill>
                <a:effectLst/>
                <a:latin typeface="+mn-lt"/>
                <a:ea typeface="ヒラギノ角ゴ Pro W3" pitchFamily="-65" charset="-128"/>
                <a:cs typeface="ヒラギノ角ゴ Pro W3" pitchFamily="-65" charset="-128"/>
              </a:rPr>
              <a:t>better</a:t>
            </a:r>
            <a:r>
              <a:rPr lang="nl-BE" sz="1200" kern="1200" dirty="0" smtClean="0">
                <a:solidFill>
                  <a:schemeClr val="tx1"/>
                </a:solidFill>
                <a:effectLst/>
                <a:latin typeface="+mn-lt"/>
                <a:ea typeface="ヒラギノ角ゴ Pro W3" pitchFamily="-65" charset="-128"/>
                <a:cs typeface="ヒラギノ角ゴ Pro W3" pitchFamily="-65" charset="-128"/>
              </a:rPr>
              <a:t>’ over verzorging en make-up voor kankerpatiënten</a:t>
            </a:r>
            <a:endParaRPr lang="nl-BE" dirty="0" smtClean="0"/>
          </a:p>
          <a:p>
            <a:pPr marL="177691" indent="-177691" defTabSz="473842">
              <a:buFont typeface="Arial" panose="020B0604020202020204" pitchFamily="34" charset="0"/>
              <a:buChar char="•"/>
              <a:defRPr/>
            </a:pPr>
            <a:r>
              <a:rPr lang="nl-BE" dirty="0" smtClean="0"/>
              <a:t>jouw tip? (interactie met / tussen de deelnemers)</a:t>
            </a:r>
          </a:p>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34</a:t>
            </a:fld>
            <a:endParaRPr lang="en-US"/>
          </a:p>
        </p:txBody>
      </p:sp>
    </p:spTree>
    <p:extLst>
      <p:ext uri="{BB962C8B-B14F-4D97-AF65-F5344CB8AC3E}">
        <p14:creationId xmlns:p14="http://schemas.microsoft.com/office/powerpoint/2010/main" val="3675172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35</a:t>
            </a:fld>
            <a:endParaRPr lang="en-US"/>
          </a:p>
        </p:txBody>
      </p:sp>
    </p:spTree>
    <p:extLst>
      <p:ext uri="{BB962C8B-B14F-4D97-AF65-F5344CB8AC3E}">
        <p14:creationId xmlns:p14="http://schemas.microsoft.com/office/powerpoint/2010/main" val="1856440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BE" dirty="0" smtClean="0"/>
              <a:t>Filmpje ‘adriaan_02’ tonen (vertelt waarom het belangrijk is je verhaal te doen, de stap te zetten naar hulpverlening). U vindt de</a:t>
            </a:r>
            <a:r>
              <a:rPr lang="nl-BE" baseline="0" dirty="0" smtClean="0"/>
              <a:t> filmpjes op www.komoptegenkanker.be/vermoeidheid. U kunt gemakkelijk video’s in een presentatie integreren. Daarvoor downloadt u ze eerst op uw pc. Vervolgens gaat u in </a:t>
            </a:r>
            <a:r>
              <a:rPr lang="nl-BE" baseline="0" dirty="0" err="1" smtClean="0"/>
              <a:t>Powerpoint</a:t>
            </a:r>
            <a:r>
              <a:rPr lang="nl-BE" baseline="0" dirty="0" smtClean="0"/>
              <a:t> naar ‘Invoegen’ en dan ‘Video’.</a:t>
            </a:r>
            <a:endParaRPr lang="nl-BE" dirty="0" smtClean="0"/>
          </a:p>
          <a:p>
            <a:r>
              <a:rPr lang="nl-BE" dirty="0"/>
              <a:t>Spreek over je vermoeidheid met je behandelend arts, </a:t>
            </a:r>
            <a:r>
              <a:rPr lang="nl-BE" dirty="0" smtClean="0"/>
              <a:t>je </a:t>
            </a:r>
            <a:r>
              <a:rPr lang="nl-BE" dirty="0"/>
              <a:t>huisarts, een verpleegkundige of een andere zorgverlener. Eventueel individuele begeleiding mogelijk?</a:t>
            </a:r>
          </a:p>
          <a:p>
            <a:r>
              <a:rPr lang="nl-BE" dirty="0"/>
              <a:t>Indien zorgvrijwilligers van Kom op tegen Kanker actief in je ziekenhuis: vertel wanneer en waar!</a:t>
            </a:r>
          </a:p>
          <a:p>
            <a:r>
              <a:rPr lang="nl-BE" dirty="0"/>
              <a:t>Lotgenotencontact blijkt een goede aanvulling op de medische en verpleegkundige zorg. Met een lotgenoot praten doet deugd en geeft moed.</a:t>
            </a:r>
          </a:p>
          <a:p>
            <a:r>
              <a:rPr lang="nl-BE" dirty="0"/>
              <a:t>Voor een anoniem luisterend oor, deskundig advies of een bemoedigend gesprek: bel de Kankerlijn.</a:t>
            </a:r>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36</a:t>
            </a:fld>
            <a:endParaRPr lang="en-US"/>
          </a:p>
        </p:txBody>
      </p:sp>
    </p:spTree>
    <p:extLst>
      <p:ext uri="{BB962C8B-B14F-4D97-AF65-F5344CB8AC3E}">
        <p14:creationId xmlns:p14="http://schemas.microsoft.com/office/powerpoint/2010/main" val="3162999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38</a:t>
            </a:fld>
            <a:endParaRPr lang="en-US"/>
          </a:p>
        </p:txBody>
      </p:sp>
    </p:spTree>
    <p:extLst>
      <p:ext uri="{BB962C8B-B14F-4D97-AF65-F5344CB8AC3E}">
        <p14:creationId xmlns:p14="http://schemas.microsoft.com/office/powerpoint/2010/main" val="2091923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39</a:t>
            </a:fld>
            <a:endParaRPr lang="en-US"/>
          </a:p>
        </p:txBody>
      </p:sp>
    </p:spTree>
    <p:extLst>
      <p:ext uri="{BB962C8B-B14F-4D97-AF65-F5344CB8AC3E}">
        <p14:creationId xmlns:p14="http://schemas.microsoft.com/office/powerpoint/2010/main" val="3303917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lvl="0"/>
            <a:r>
              <a:rPr lang="nl-BE" sz="1200" dirty="0" smtClean="0">
                <a:latin typeface="+mn-lt"/>
              </a:rPr>
              <a:t>Vragen: ga na of de deelnemers</a:t>
            </a:r>
            <a:r>
              <a:rPr lang="nl-BE" sz="1200" baseline="0" dirty="0" smtClean="0">
                <a:latin typeface="+mn-lt"/>
              </a:rPr>
              <a:t> nog vragen hebben en beantwoord die zo bondig mogelijk (probeer het aangekondigde </a:t>
            </a:r>
            <a:r>
              <a:rPr lang="nl-BE" sz="1200" baseline="0" dirty="0" err="1" smtClean="0">
                <a:latin typeface="+mn-lt"/>
              </a:rPr>
              <a:t>einduur</a:t>
            </a:r>
            <a:r>
              <a:rPr lang="nl-BE" sz="1200" baseline="0" dirty="0" smtClean="0">
                <a:latin typeface="+mn-lt"/>
              </a:rPr>
              <a:t> te respecteren!).</a:t>
            </a:r>
            <a:endParaRPr lang="nl-BE" sz="1200" dirty="0">
              <a:latin typeface="+mn-lt"/>
            </a:endParaRPr>
          </a:p>
          <a:p>
            <a:pPr defTabSz="473842"/>
            <a:r>
              <a:rPr lang="nl-BE" sz="1200" dirty="0">
                <a:latin typeface="+mn-lt"/>
              </a:rPr>
              <a:t>Wat neem je mee: laat de deelnemers deze vraag </a:t>
            </a:r>
            <a:r>
              <a:rPr lang="nl-BE" sz="1200" dirty="0" smtClean="0">
                <a:latin typeface="+mn-lt"/>
              </a:rPr>
              <a:t>mondeling beantwoorden</a:t>
            </a:r>
            <a:r>
              <a:rPr lang="nl-BE" sz="1200" baseline="0" dirty="0" smtClean="0">
                <a:latin typeface="+mn-lt"/>
              </a:rPr>
              <a:t> en/of laat ze hun antwoord opschrijven </a:t>
            </a:r>
            <a:r>
              <a:rPr lang="nl-BE" sz="1200" dirty="0" smtClean="0">
                <a:latin typeface="+mn-lt"/>
              </a:rPr>
              <a:t>in </a:t>
            </a:r>
            <a:r>
              <a:rPr lang="nl-BE" sz="1200" dirty="0">
                <a:latin typeface="+mn-lt"/>
              </a:rPr>
              <a:t>de brochure vermoeidheid </a:t>
            </a:r>
            <a:r>
              <a:rPr lang="nl-BE" sz="1200" dirty="0" smtClean="0">
                <a:latin typeface="+mn-lt"/>
              </a:rPr>
              <a:t>(lege pagina’s achteraan, deel dus eerst de brochures uit) of </a:t>
            </a:r>
            <a:r>
              <a:rPr lang="nl-BE" sz="1200" dirty="0">
                <a:latin typeface="+mn-lt"/>
              </a:rPr>
              <a:t>op een kaartje. </a:t>
            </a:r>
            <a:r>
              <a:rPr lang="nl-BE" sz="1200" dirty="0" smtClean="0">
                <a:latin typeface="+mn-lt"/>
              </a:rPr>
              <a:t>Indien op een kaartje: geef elke </a:t>
            </a:r>
            <a:r>
              <a:rPr lang="nl-BE" sz="1200" dirty="0">
                <a:latin typeface="+mn-lt"/>
              </a:rPr>
              <a:t>deelnemer </a:t>
            </a:r>
            <a:r>
              <a:rPr lang="nl-BE" sz="1200" dirty="0" smtClean="0">
                <a:latin typeface="+mn-lt"/>
              </a:rPr>
              <a:t>een kaartje + enveloppe</a:t>
            </a:r>
            <a:r>
              <a:rPr lang="nl-BE" sz="1200" dirty="0">
                <a:latin typeface="+mn-lt"/>
              </a:rPr>
              <a:t>. De deelnemers nemen hun enveloppe met daarin hun kaartje mee naar huis.</a:t>
            </a:r>
          </a:p>
          <a:p>
            <a:pPr lvl="0"/>
            <a:r>
              <a:rPr lang="nl-BE" sz="1200" dirty="0">
                <a:latin typeface="+mn-lt"/>
              </a:rPr>
              <a:t>Dank je </a:t>
            </a:r>
            <a:r>
              <a:rPr lang="nl-BE" sz="1200" dirty="0" smtClean="0">
                <a:latin typeface="+mn-lt"/>
              </a:rPr>
              <a:t>wel: </a:t>
            </a:r>
            <a:r>
              <a:rPr lang="nl-BE" sz="1200" dirty="0">
                <a:latin typeface="+mn-lt"/>
              </a:rPr>
              <a:t>de aanwezigen </a:t>
            </a:r>
            <a:r>
              <a:rPr lang="nl-BE" sz="1200" dirty="0" smtClean="0">
                <a:latin typeface="+mn-lt"/>
              </a:rPr>
              <a:t>bedanken + indien van toepassing de </a:t>
            </a:r>
            <a:r>
              <a:rPr lang="nl-BE" sz="1200" dirty="0">
                <a:latin typeface="+mn-lt"/>
              </a:rPr>
              <a:t>collega’s, vrijwilligers … die meegeholpen hebben, </a:t>
            </a:r>
            <a:r>
              <a:rPr lang="nl-BE" sz="1200" dirty="0" smtClean="0">
                <a:latin typeface="+mn-lt"/>
              </a:rPr>
              <a:t>bedanken.</a:t>
            </a:r>
          </a:p>
          <a:p>
            <a:pPr lvl="0"/>
            <a:r>
              <a:rPr lang="nl-BE" sz="1200" dirty="0" smtClean="0">
                <a:latin typeface="+mn-lt"/>
              </a:rPr>
              <a:t>__________________________________________________________________________________________________________________________________________________________</a:t>
            </a:r>
          </a:p>
          <a:p>
            <a:pPr marL="0" indent="0">
              <a:buNone/>
            </a:pPr>
            <a:r>
              <a:rPr lang="nl-BE" sz="1200" i="1" dirty="0" smtClean="0">
                <a:latin typeface="+mn-lt"/>
              </a:rPr>
              <a:t>Deze presentatie is een uitgave van Kom op tegen Kanker in samenwerking met de Vereniging voor Verpleegkundigen Radiotherapie en Oncologie (VVRO). Ze is tot stand gekomen met de medewerking van oncologisch verpleegkundigen uit diverse ziekenhuizen in Vlaanderen en Brussel. </a:t>
            </a:r>
          </a:p>
          <a:p>
            <a:pPr marL="0" indent="0">
              <a:buNone/>
            </a:pPr>
            <a:r>
              <a:rPr lang="nl-BE" sz="1200" i="1" dirty="0" smtClean="0">
                <a:latin typeface="+mn-lt"/>
              </a:rPr>
              <a:t>Kom op tegen Kanker dankt in het bijzonder Danny </a:t>
            </a:r>
            <a:r>
              <a:rPr lang="nl-BE" sz="1200" i="1" dirty="0" err="1" smtClean="0">
                <a:latin typeface="+mn-lt"/>
              </a:rPr>
              <a:t>Baillien</a:t>
            </a:r>
            <a:r>
              <a:rPr lang="nl-BE" sz="1200" i="1" dirty="0" smtClean="0">
                <a:latin typeface="+mn-lt"/>
              </a:rPr>
              <a:t> (AZ </a:t>
            </a:r>
            <a:r>
              <a:rPr lang="nl-BE" sz="1200" i="1" dirty="0" err="1" smtClean="0">
                <a:latin typeface="+mn-lt"/>
              </a:rPr>
              <a:t>Vesalius</a:t>
            </a:r>
            <a:r>
              <a:rPr lang="nl-BE" sz="1200" i="1" dirty="0" smtClean="0">
                <a:latin typeface="+mn-lt"/>
              </a:rPr>
              <a:t> Tongeren), Josefien Bongaerts (H. Hartziekenhuis Mol), Annemarie </a:t>
            </a:r>
            <a:r>
              <a:rPr lang="nl-BE" sz="1200" i="1" dirty="0" err="1" smtClean="0">
                <a:latin typeface="+mn-lt"/>
              </a:rPr>
              <a:t>Coolbrandt</a:t>
            </a:r>
            <a:r>
              <a:rPr lang="nl-BE" sz="1200" i="1" dirty="0" smtClean="0">
                <a:latin typeface="+mn-lt"/>
              </a:rPr>
              <a:t> (UZ Leuven), Elsie Decoene (UZ Gent), Marie Ann </a:t>
            </a:r>
            <a:r>
              <a:rPr lang="nl-BE" sz="1200" i="1" dirty="0" err="1" smtClean="0">
                <a:latin typeface="+mn-lt"/>
              </a:rPr>
              <a:t>Demuyt</a:t>
            </a:r>
            <a:r>
              <a:rPr lang="nl-BE" sz="1200" i="1" dirty="0" smtClean="0">
                <a:latin typeface="+mn-lt"/>
              </a:rPr>
              <a:t> (AZ Sint-Lucas Brugge), Katrien </a:t>
            </a:r>
            <a:r>
              <a:rPr lang="nl-BE" sz="1200" i="1" dirty="0" err="1" smtClean="0">
                <a:latin typeface="+mn-lt"/>
              </a:rPr>
              <a:t>Dewancker</a:t>
            </a:r>
            <a:r>
              <a:rPr lang="nl-BE" sz="1200" i="1" dirty="0" smtClean="0">
                <a:latin typeface="+mn-lt"/>
              </a:rPr>
              <a:t> (Jan </a:t>
            </a:r>
            <a:r>
              <a:rPr lang="nl-BE" sz="1200" i="1" dirty="0" err="1" smtClean="0">
                <a:latin typeface="+mn-lt"/>
              </a:rPr>
              <a:t>Yperman</a:t>
            </a:r>
            <a:r>
              <a:rPr lang="nl-BE" sz="1200" i="1" dirty="0" smtClean="0">
                <a:latin typeface="+mn-lt"/>
              </a:rPr>
              <a:t> Ziekenhuis Ieper), Sisca Kohl (UZ Antwerpen), Veerle Lamotte (UZ Antwerpen), Sandra </a:t>
            </a:r>
            <a:r>
              <a:rPr lang="nl-BE" sz="1200" i="1" dirty="0" err="1" smtClean="0">
                <a:latin typeface="+mn-lt"/>
              </a:rPr>
              <a:t>Seifferman</a:t>
            </a:r>
            <a:r>
              <a:rPr lang="nl-BE" sz="1200" i="1" dirty="0" smtClean="0">
                <a:latin typeface="+mn-lt"/>
              </a:rPr>
              <a:t> (ZNA Middelheim), Annelies Van </a:t>
            </a:r>
            <a:r>
              <a:rPr lang="nl-BE" sz="1200" i="1" dirty="0" err="1" smtClean="0">
                <a:latin typeface="+mn-lt"/>
              </a:rPr>
              <a:t>Elsen</a:t>
            </a:r>
            <a:r>
              <a:rPr lang="nl-BE" sz="1200" i="1" dirty="0" smtClean="0">
                <a:latin typeface="+mn-lt"/>
              </a:rPr>
              <a:t> (Sint-</a:t>
            </a:r>
            <a:r>
              <a:rPr lang="nl-BE" sz="1200" i="1" dirty="0" err="1" smtClean="0">
                <a:latin typeface="+mn-lt"/>
              </a:rPr>
              <a:t>Dimpna</a:t>
            </a:r>
            <a:r>
              <a:rPr lang="nl-BE" sz="1200" i="1" dirty="0" smtClean="0">
                <a:latin typeface="+mn-lt"/>
              </a:rPr>
              <a:t> Ziekenhuis Geel), Cathy </a:t>
            </a:r>
            <a:r>
              <a:rPr lang="nl-BE" sz="1200" i="1" dirty="0" err="1" smtClean="0">
                <a:latin typeface="+mn-lt"/>
              </a:rPr>
              <a:t>Warnier</a:t>
            </a:r>
            <a:r>
              <a:rPr lang="nl-BE" sz="1200" i="1" dirty="0" smtClean="0">
                <a:latin typeface="+mn-lt"/>
              </a:rPr>
              <a:t> (AZ Sint-Lucas Brugge) en Paul Willems (Sint-</a:t>
            </a:r>
            <a:r>
              <a:rPr lang="nl-BE" sz="1200" i="1" dirty="0" err="1" smtClean="0">
                <a:latin typeface="+mn-lt"/>
              </a:rPr>
              <a:t>Dimpna</a:t>
            </a:r>
            <a:r>
              <a:rPr lang="nl-BE" sz="1200" i="1" dirty="0" smtClean="0">
                <a:latin typeface="+mn-lt"/>
              </a:rPr>
              <a:t> Ziekenhuis Geel). Dank ook aan </a:t>
            </a:r>
            <a:r>
              <a:rPr lang="nl-BE" sz="1200" i="1" dirty="0" err="1" smtClean="0">
                <a:latin typeface="+mn-lt"/>
              </a:rPr>
              <a:t>oncopsychologe</a:t>
            </a:r>
            <a:r>
              <a:rPr lang="nl-BE" sz="1200" i="1" dirty="0" smtClean="0">
                <a:latin typeface="+mn-lt"/>
              </a:rPr>
              <a:t> Ingrid Jacobs (UZ Gent).</a:t>
            </a:r>
            <a:r>
              <a:rPr lang="nl-BE" sz="1200" dirty="0" smtClean="0">
                <a:latin typeface="+mn-lt"/>
              </a:rPr>
              <a:t> </a:t>
            </a:r>
            <a:r>
              <a:rPr lang="nl-BE" sz="1200" i="1" dirty="0" smtClean="0">
                <a:latin typeface="+mn-lt"/>
              </a:rPr>
              <a:t>Wetenschappelijke lectuur: prof. dr. Simon Van Belle.</a:t>
            </a:r>
            <a:endParaRPr lang="nl-BE" sz="1200" dirty="0" smtClean="0">
              <a:latin typeface="+mn-lt"/>
            </a:endParaRPr>
          </a:p>
          <a:p>
            <a:pPr marL="0" indent="0">
              <a:buNone/>
            </a:pPr>
            <a:r>
              <a:rPr lang="nl-BE" sz="1200" i="1" dirty="0" smtClean="0">
                <a:latin typeface="+mn-lt"/>
              </a:rPr>
              <a:t>Illustraties © Frouke Vermeulen - www.visueelvertaler.be</a:t>
            </a:r>
          </a:p>
          <a:p>
            <a:pPr marL="0" marR="0" indent="0" algn="l" defTabSz="457200" rtl="0" eaLnBrk="0" fontAlgn="base" latinLnBrk="0" hangingPunct="0">
              <a:lnSpc>
                <a:spcPct val="100000"/>
              </a:lnSpc>
              <a:spcBef>
                <a:spcPct val="30000"/>
              </a:spcBef>
              <a:spcAft>
                <a:spcPct val="0"/>
              </a:spcAft>
              <a:buClrTx/>
              <a:buSzTx/>
              <a:buFontTx/>
              <a:buNone/>
              <a:tabLst/>
              <a:defRPr/>
            </a:pPr>
            <a:r>
              <a:rPr lang="nl-BE" sz="1200" i="1" kern="1200" dirty="0" smtClean="0">
                <a:solidFill>
                  <a:srgbClr val="FF0000"/>
                </a:solidFill>
                <a:effectLst/>
                <a:latin typeface="+mn-lt"/>
                <a:ea typeface="ヒラギノ角ゴ Pro W3" pitchFamily="-65" charset="-128"/>
                <a:cs typeface="ヒラギノ角ゴ Pro W3" pitchFamily="-65" charset="-128"/>
              </a:rPr>
              <a:t>De illustraties in deze </a:t>
            </a:r>
            <a:r>
              <a:rPr lang="nl-BE" sz="1200" i="1" kern="1200" dirty="0" err="1" smtClean="0">
                <a:solidFill>
                  <a:srgbClr val="FF0000"/>
                </a:solidFill>
                <a:effectLst/>
                <a:latin typeface="+mn-lt"/>
                <a:ea typeface="ヒラギノ角ゴ Pro W3" pitchFamily="-65" charset="-128"/>
                <a:cs typeface="ヒラギノ角ゴ Pro W3" pitchFamily="-65" charset="-128"/>
              </a:rPr>
              <a:t>powerpointpresentatie</a:t>
            </a:r>
            <a:r>
              <a:rPr lang="nl-BE" sz="1200" i="1" kern="1200" dirty="0" smtClean="0">
                <a:solidFill>
                  <a:srgbClr val="FF0000"/>
                </a:solidFill>
                <a:effectLst/>
                <a:latin typeface="+mn-lt"/>
                <a:ea typeface="ヒラギノ角ゴ Pro W3" pitchFamily="-65" charset="-128"/>
                <a:cs typeface="ヒラギノ角ゴ Pro W3" pitchFamily="-65" charset="-128"/>
              </a:rPr>
              <a:t> zijn auteursrechtelijk beschermd. Het is niet toegelaten om ze te gebruiken in andere publicaties.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nl-BE" sz="1200" i="1" kern="1200" dirty="0" smtClean="0">
              <a:solidFill>
                <a:srgbClr val="FF0000"/>
              </a:solidFill>
              <a:effectLst/>
              <a:latin typeface="+mn-lt"/>
              <a:ea typeface="ヒラギノ角ゴ Pro W3" pitchFamily="-65" charset="-128"/>
              <a:cs typeface="ヒラギノ角ゴ Pro W3"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l-BE" sz="1200" i="1" kern="1200" dirty="0" smtClean="0">
                <a:solidFill>
                  <a:srgbClr val="FF0000"/>
                </a:solidFill>
                <a:effectLst/>
                <a:latin typeface="+mn-lt"/>
                <a:ea typeface="ヒラギノ角ゴ Pro W3" pitchFamily="-65" charset="-128"/>
                <a:cs typeface="ヒラギノ角ゴ Pro W3" pitchFamily="-65" charset="-128"/>
              </a:rPr>
              <a:t>Laatst</a:t>
            </a:r>
            <a:r>
              <a:rPr lang="nl-BE" sz="1200" i="1" kern="1200" baseline="0" dirty="0" smtClean="0">
                <a:solidFill>
                  <a:srgbClr val="FF0000"/>
                </a:solidFill>
                <a:effectLst/>
                <a:latin typeface="+mn-lt"/>
                <a:ea typeface="ヒラギノ角ゴ Pro W3" pitchFamily="-65" charset="-128"/>
                <a:cs typeface="ヒラギノ角ゴ Pro W3" pitchFamily="-65" charset="-128"/>
              </a:rPr>
              <a:t> aangepast op 28/11/2018. Kom op tegen Kanker publiceert regelmatig updates van deze </a:t>
            </a:r>
            <a:r>
              <a:rPr lang="nl-BE" sz="1200" i="1" kern="1200" baseline="0" dirty="0" err="1" smtClean="0">
                <a:solidFill>
                  <a:srgbClr val="FF0000"/>
                </a:solidFill>
                <a:effectLst/>
                <a:latin typeface="+mn-lt"/>
                <a:ea typeface="ヒラギノ角ゴ Pro W3" pitchFamily="-65" charset="-128"/>
                <a:cs typeface="ヒラギノ角ゴ Pro W3" pitchFamily="-65" charset="-128"/>
              </a:rPr>
              <a:t>powerpointpresentatie</a:t>
            </a:r>
            <a:r>
              <a:rPr lang="nl-BE" sz="1200" i="1" kern="1200" baseline="0" dirty="0" smtClean="0">
                <a:solidFill>
                  <a:srgbClr val="FF0000"/>
                </a:solidFill>
                <a:effectLst/>
                <a:latin typeface="+mn-lt"/>
                <a:ea typeface="ヒラギノ角ゴ Pro W3" pitchFamily="-65" charset="-128"/>
                <a:cs typeface="ヒラギノ角ゴ Pro W3" pitchFamily="-65" charset="-128"/>
              </a:rPr>
              <a:t>. Controleer op www.komoptegenkanker.be/vermoeidheid of u over de meest recente versie beschikt </a:t>
            </a:r>
            <a:r>
              <a:rPr lang="nl-BE" i="1" baseline="0" dirty="0" smtClean="0">
                <a:solidFill>
                  <a:srgbClr val="FF0000"/>
                </a:solidFill>
              </a:rPr>
              <a:t>of neem contact op met frederika.hostens@komoptegenkanker.be</a:t>
            </a:r>
            <a:r>
              <a:rPr lang="nl-BE" sz="1200" i="1" kern="1200" baseline="0" dirty="0" smtClean="0">
                <a:solidFill>
                  <a:srgbClr val="FF0000"/>
                </a:solidFill>
                <a:effectLst/>
                <a:latin typeface="+mn-lt"/>
                <a:ea typeface="ヒラギノ角ゴ Pro W3" pitchFamily="-65" charset="-128"/>
                <a:cs typeface="ヒラギノ角ゴ Pro W3" pitchFamily="-65" charset="-128"/>
              </a:rPr>
              <a:t>.</a:t>
            </a:r>
            <a:endParaRPr lang="nl-BE" sz="1200" i="1" kern="1200" dirty="0" smtClean="0">
              <a:solidFill>
                <a:srgbClr val="FF0000"/>
              </a:solidFill>
              <a:effectLst/>
              <a:latin typeface="+mn-lt"/>
              <a:ea typeface="ヒラギノ角ゴ Pro W3" pitchFamily="-65" charset="-128"/>
              <a:cs typeface="ヒラギノ角ゴ Pro W3" pitchFamily="-65" charset="-128"/>
            </a:endParaRPr>
          </a:p>
          <a:p>
            <a:pPr marL="0" indent="0">
              <a:buNone/>
            </a:pPr>
            <a:endParaRPr lang="nl-BE" sz="1200" dirty="0" smtClean="0"/>
          </a:p>
          <a:p>
            <a:pPr lvl="0"/>
            <a:endParaRPr lang="nl-BE" dirty="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40</a:t>
            </a:fld>
            <a:endParaRPr lang="en-US"/>
          </a:p>
        </p:txBody>
      </p:sp>
    </p:spTree>
    <p:extLst>
      <p:ext uri="{BB962C8B-B14F-4D97-AF65-F5344CB8AC3E}">
        <p14:creationId xmlns:p14="http://schemas.microsoft.com/office/powerpoint/2010/main" val="231728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4</a:t>
            </a:fld>
            <a:endParaRPr lang="en-US"/>
          </a:p>
        </p:txBody>
      </p:sp>
    </p:spTree>
    <p:extLst>
      <p:ext uri="{BB962C8B-B14F-4D97-AF65-F5344CB8AC3E}">
        <p14:creationId xmlns:p14="http://schemas.microsoft.com/office/powerpoint/2010/main" val="372747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5</a:t>
            </a:fld>
            <a:endParaRPr lang="en-US"/>
          </a:p>
        </p:txBody>
      </p:sp>
    </p:spTree>
    <p:extLst>
      <p:ext uri="{BB962C8B-B14F-4D97-AF65-F5344CB8AC3E}">
        <p14:creationId xmlns:p14="http://schemas.microsoft.com/office/powerpoint/2010/main" val="44082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defTabSz="473842">
              <a:defRPr/>
            </a:pPr>
            <a:r>
              <a:rPr lang="nl-NL" dirty="0" smtClean="0"/>
              <a:t>Een van de meest voorkomende nevenwerkingen </a:t>
            </a:r>
          </a:p>
          <a:p>
            <a:pPr marL="177691" indent="-177691">
              <a:buFont typeface="Arial" panose="020B0604020202020204" pitchFamily="34" charset="0"/>
              <a:buChar char="•"/>
            </a:pPr>
            <a:r>
              <a:rPr lang="nl-NL" dirty="0" smtClean="0"/>
              <a:t>9 op de 10 kankerpatiënten ondervinden enige mate van vermoeidheid</a:t>
            </a:r>
          </a:p>
          <a:p>
            <a:pPr marL="177691" indent="-177691">
              <a:buFont typeface="Arial" panose="020B0604020202020204" pitchFamily="34" charset="0"/>
              <a:buChar char="•"/>
            </a:pPr>
            <a:r>
              <a:rPr lang="nl-BE" dirty="0" smtClean="0"/>
              <a:t>tot 80% van de mensen die chemotherapie krijgen</a:t>
            </a:r>
          </a:p>
          <a:p>
            <a:pPr marL="177691" indent="-177691">
              <a:buFont typeface="Arial" panose="020B0604020202020204" pitchFamily="34" charset="0"/>
              <a:buChar char="•"/>
            </a:pPr>
            <a:r>
              <a:rPr lang="nl-BE" dirty="0" smtClean="0"/>
              <a:t>tot 90% van de mensen die radiotherapie krijgen</a:t>
            </a:r>
          </a:p>
          <a:p>
            <a:r>
              <a:rPr lang="nl-BE" dirty="0" smtClean="0"/>
              <a:t>Verloop en duur</a:t>
            </a:r>
          </a:p>
          <a:p>
            <a:pPr marL="177691" lvl="1" indent="-177691" defTabSz="473842">
              <a:buFont typeface="Arial" panose="020B0604020202020204" pitchFamily="34" charset="0"/>
              <a:buChar char="•"/>
              <a:defRPr/>
            </a:pPr>
            <a:r>
              <a:rPr lang="nl-BE" altLang="nl-BE" dirty="0" smtClean="0"/>
              <a:t>Soms van voor/bij diagnose </a:t>
            </a:r>
          </a:p>
          <a:p>
            <a:pPr marL="177691" lvl="1" indent="-177691" defTabSz="473842">
              <a:buFont typeface="Arial" panose="020B0604020202020204" pitchFamily="34" charset="0"/>
              <a:buChar char="•"/>
              <a:defRPr/>
            </a:pPr>
            <a:r>
              <a:rPr lang="nl-BE" altLang="nl-BE" dirty="0" smtClean="0"/>
              <a:t>Gedurende de behandeling</a:t>
            </a:r>
          </a:p>
          <a:p>
            <a:pPr marL="177691" lvl="1" indent="-177691" defTabSz="473842">
              <a:buFont typeface="Arial" panose="020B0604020202020204" pitchFamily="34" charset="0"/>
              <a:buChar char="•"/>
              <a:defRPr/>
            </a:pPr>
            <a:r>
              <a:rPr lang="nl-BE" altLang="nl-BE" dirty="0" smtClean="0"/>
              <a:t>Tot maanden of soms langer na de behandeling…</a:t>
            </a:r>
          </a:p>
          <a:p>
            <a:pPr marL="177691" lvl="1" indent="-177691" defTabSz="473842">
              <a:buFont typeface="Arial" panose="020B0604020202020204" pitchFamily="34" charset="0"/>
              <a:buChar char="•"/>
              <a:defRPr/>
            </a:pPr>
            <a:r>
              <a:rPr lang="nl-BE" altLang="nl-BE" dirty="0" smtClean="0"/>
              <a:t>Soms onverwacht / onvoorbereid</a:t>
            </a:r>
          </a:p>
          <a:p>
            <a:pPr marL="177691" lvl="1" indent="-177691" defTabSz="473842">
              <a:buFont typeface="Arial" panose="020B0604020202020204" pitchFamily="34" charset="0"/>
              <a:buChar char="•"/>
              <a:defRPr/>
            </a:pPr>
            <a:r>
              <a:rPr lang="nl-BE" altLang="nl-BE" dirty="0" smtClean="0"/>
              <a:t>Schommelingen!</a:t>
            </a:r>
            <a:endParaRPr lang="nl-BE" dirty="0" smtClean="0"/>
          </a:p>
          <a:p>
            <a:pPr defTabSz="473842">
              <a:defRPr/>
            </a:pPr>
            <a:r>
              <a:rPr lang="nl-BE" dirty="0" smtClean="0"/>
              <a:t>Elke situatie is verschillend</a:t>
            </a:r>
          </a:p>
          <a:p>
            <a:pPr marL="177691" indent="-177691">
              <a:buFont typeface="Arial" panose="020B0604020202020204" pitchFamily="34" charset="0"/>
              <a:buChar char="•"/>
            </a:pPr>
            <a:r>
              <a:rPr lang="nl-BE" dirty="0" smtClean="0"/>
              <a:t>Welk soort kanker heb je?</a:t>
            </a:r>
          </a:p>
          <a:p>
            <a:pPr marL="177691" indent="-177691">
              <a:buFont typeface="Arial" panose="020B0604020202020204" pitchFamily="34" charset="0"/>
              <a:buChar char="•"/>
            </a:pPr>
            <a:r>
              <a:rPr lang="nl-BE" dirty="0" smtClean="0"/>
              <a:t>Zijn er uitzaaiingen?</a:t>
            </a:r>
          </a:p>
          <a:p>
            <a:pPr marL="177691" indent="-177691">
              <a:buFont typeface="Arial" panose="020B0604020202020204" pitchFamily="34" charset="0"/>
              <a:buChar char="•"/>
            </a:pPr>
            <a:r>
              <a:rPr lang="nl-BE" dirty="0" smtClean="0"/>
              <a:t>Welke behandeling(en) krijg je of heb je gekregen?</a:t>
            </a:r>
          </a:p>
          <a:p>
            <a:pPr marL="177691" indent="-177691">
              <a:buFont typeface="Arial" panose="020B0604020202020204" pitchFamily="34" charset="0"/>
              <a:buChar char="•"/>
            </a:pPr>
            <a:r>
              <a:rPr lang="nl-BE" dirty="0" smtClean="0"/>
              <a:t>Hoe was je conditie voor je ziek werd?</a:t>
            </a:r>
          </a:p>
          <a:p>
            <a:pPr marL="177691" indent="-177691">
              <a:buFont typeface="Arial" panose="020B0604020202020204" pitchFamily="34" charset="0"/>
              <a:buChar char="•"/>
            </a:pPr>
            <a:r>
              <a:rPr lang="nl-BE" dirty="0" smtClean="0"/>
              <a:t>Welk werk doe je?</a:t>
            </a:r>
          </a:p>
          <a:p>
            <a:r>
              <a:rPr lang="nl-BE" dirty="0" smtClean="0"/>
              <a:t>Hoe uit de vermoeidheid zich bij jou? (interactie met / tussen de deelnemers)</a:t>
            </a:r>
          </a:p>
          <a:p>
            <a:pPr marL="177691" indent="-177691">
              <a:buFont typeface="Arial" panose="020B0604020202020204" pitchFamily="34" charset="0"/>
              <a:buChar char="•"/>
            </a:pPr>
            <a:r>
              <a:rPr lang="nl-BE" dirty="0" smtClean="0"/>
              <a:t>Wanneer is het begonnen?</a:t>
            </a:r>
          </a:p>
          <a:p>
            <a:pPr marL="177691" indent="-177691">
              <a:buFont typeface="Arial" panose="020B0604020202020204" pitchFamily="34" charset="0"/>
              <a:buChar char="•"/>
            </a:pPr>
            <a:r>
              <a:rPr lang="nl-BE" dirty="0" smtClean="0"/>
              <a:t>Wat maakt je het meest vermoeid?</a:t>
            </a:r>
          </a:p>
          <a:p>
            <a:pPr marL="177691" indent="-177691">
              <a:buFont typeface="Arial" panose="020B0604020202020204" pitchFamily="34" charset="0"/>
              <a:buChar char="•"/>
            </a:pPr>
            <a:r>
              <a:rPr lang="nl-BE" dirty="0" smtClean="0"/>
              <a:t>Hoe beïnvloedt het je dagelijkse leven?</a:t>
            </a:r>
          </a:p>
          <a:p>
            <a:pPr marL="177691" indent="-177691">
              <a:buFont typeface="Arial" panose="020B0604020202020204" pitchFamily="34" charset="0"/>
              <a:buChar char="•"/>
            </a:pPr>
            <a:r>
              <a:rPr lang="nl-BE" dirty="0" smtClean="0"/>
              <a:t>Wat doe je al tegen de vermoeidheid?</a:t>
            </a:r>
          </a:p>
          <a:p>
            <a:pPr marL="177691" indent="-177691">
              <a:buFont typeface="Arial" panose="020B0604020202020204" pitchFamily="34" charset="0"/>
              <a:buChar char="•"/>
            </a:pPr>
            <a:r>
              <a:rPr lang="nl-BE" dirty="0" smtClean="0"/>
              <a:t>Helpt wat je doet?</a:t>
            </a:r>
          </a:p>
          <a:p>
            <a:pPr marL="177691" indent="-177691">
              <a:buFont typeface="Arial" panose="020B0604020202020204" pitchFamily="34" charset="0"/>
              <a:buChar char="•"/>
            </a:pPr>
            <a:r>
              <a:rPr lang="nl-BE" dirty="0" smtClean="0"/>
              <a:t>Hoe communiceer je erover met je arts en omgeving?</a:t>
            </a:r>
          </a:p>
          <a:p>
            <a:pPr marL="177691" indent="-177691">
              <a:buFont typeface="Arial" panose="020B0604020202020204" pitchFamily="34" charset="0"/>
              <a:buChar char="•"/>
            </a:pP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6</a:t>
            </a:fld>
            <a:endParaRPr lang="en-US"/>
          </a:p>
        </p:txBody>
      </p:sp>
    </p:spTree>
    <p:extLst>
      <p:ext uri="{BB962C8B-B14F-4D97-AF65-F5344CB8AC3E}">
        <p14:creationId xmlns:p14="http://schemas.microsoft.com/office/powerpoint/2010/main" val="103192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eaLnBrk="1" fontAlgn="auto" hangingPunct="1">
              <a:spcAft>
                <a:spcPts val="0"/>
              </a:spcAft>
              <a:defRPr/>
            </a:pPr>
            <a:r>
              <a:rPr lang="nl-BE" dirty="0"/>
              <a:t>Het precieze mechanisme van wat de ongewone vermoeidheid veroorzaakt, is onbekend. We weten wel dat verschillende factoren samen een invloed hebben op vermoeidheid bij en na kanker. </a:t>
            </a:r>
            <a:endParaRPr lang="nl-BE" dirty="0" smtClean="0"/>
          </a:p>
          <a:p>
            <a:pPr eaLnBrk="1" fontAlgn="auto" hangingPunct="1">
              <a:spcAft>
                <a:spcPts val="0"/>
              </a:spcAft>
              <a:defRPr/>
            </a:pPr>
            <a:r>
              <a:rPr lang="nl-BE" dirty="0" smtClean="0"/>
              <a:t>De ziekte zelf</a:t>
            </a:r>
          </a:p>
          <a:p>
            <a:pPr marL="177691" indent="-177691" eaLnBrk="1" fontAlgn="auto" hangingPunct="1">
              <a:spcAft>
                <a:spcPts val="0"/>
              </a:spcAft>
              <a:buFont typeface="Arial" panose="020B0604020202020204" pitchFamily="34" charset="0"/>
              <a:buChar char="•"/>
              <a:defRPr/>
            </a:pPr>
            <a:r>
              <a:rPr lang="nl-BE" dirty="0" smtClean="0"/>
              <a:t>tumor ‘</a:t>
            </a:r>
            <a:r>
              <a:rPr lang="nl-BE" dirty="0" err="1" smtClean="0"/>
              <a:t>steelt</a:t>
            </a:r>
            <a:r>
              <a:rPr lang="nl-BE" dirty="0" smtClean="0"/>
              <a:t>’ energie (door gebruik zuurstof en voedingsstoffen)</a:t>
            </a:r>
          </a:p>
          <a:p>
            <a:pPr marL="177691" indent="-177691" eaLnBrk="1" fontAlgn="auto" hangingPunct="1">
              <a:spcAft>
                <a:spcPts val="0"/>
              </a:spcAft>
              <a:buFont typeface="Arial" panose="020B0604020202020204" pitchFamily="34" charset="0"/>
              <a:buChar char="•"/>
              <a:defRPr/>
            </a:pPr>
            <a:r>
              <a:rPr lang="nl-BE" dirty="0" smtClean="0"/>
              <a:t>soort kanker</a:t>
            </a:r>
          </a:p>
          <a:p>
            <a:pPr marL="177691" indent="-177691" eaLnBrk="1" fontAlgn="auto" hangingPunct="1">
              <a:spcAft>
                <a:spcPts val="0"/>
              </a:spcAft>
              <a:buFont typeface="Arial" panose="020B0604020202020204" pitchFamily="34" charset="0"/>
              <a:buChar char="•"/>
              <a:defRPr/>
            </a:pPr>
            <a:r>
              <a:rPr lang="nl-BE" dirty="0" smtClean="0"/>
              <a:t>plaats van de tumor</a:t>
            </a:r>
          </a:p>
          <a:p>
            <a:pPr marL="177691" indent="-177691" eaLnBrk="1" fontAlgn="auto" hangingPunct="1">
              <a:spcAft>
                <a:spcPts val="0"/>
              </a:spcAft>
              <a:buFont typeface="Arial" panose="020B0604020202020204" pitchFamily="34" charset="0"/>
              <a:buChar char="•"/>
              <a:defRPr/>
            </a:pPr>
            <a:r>
              <a:rPr lang="nl-BE" dirty="0" smtClean="0"/>
              <a:t>groeisnelheid van de tumor</a:t>
            </a:r>
          </a:p>
          <a:p>
            <a:pPr marL="177691" indent="-177691" eaLnBrk="1" fontAlgn="auto" hangingPunct="1">
              <a:spcAft>
                <a:spcPts val="0"/>
              </a:spcAft>
              <a:buFont typeface="Arial" panose="020B0604020202020204" pitchFamily="34" charset="0"/>
              <a:buChar char="•"/>
              <a:defRPr/>
            </a:pPr>
            <a:r>
              <a:rPr lang="nl-BE" dirty="0" smtClean="0"/>
              <a:t>chemische stoffen die de tumor</a:t>
            </a:r>
            <a:r>
              <a:rPr lang="nl-BE" baseline="0" dirty="0" smtClean="0"/>
              <a:t> uitscheidt</a:t>
            </a:r>
            <a:endParaRPr lang="nl-BE" dirty="0" smtClean="0"/>
          </a:p>
          <a:p>
            <a:pPr marL="177691" indent="-177691" eaLnBrk="1" fontAlgn="auto" hangingPunct="1">
              <a:spcAft>
                <a:spcPts val="0"/>
              </a:spcAft>
              <a:buFont typeface="Arial" panose="020B0604020202020204" pitchFamily="34" charset="0"/>
              <a:buChar char="•"/>
              <a:defRPr/>
            </a:pPr>
            <a:r>
              <a:rPr lang="nl-BE" dirty="0" smtClean="0"/>
              <a:t>aanwezigheid pijn / koorts / infectie / kortademigheid</a:t>
            </a:r>
          </a:p>
          <a:p>
            <a:pPr eaLnBrk="1" fontAlgn="auto" hangingPunct="1">
              <a:spcAft>
                <a:spcPts val="0"/>
              </a:spcAft>
              <a:defRPr/>
            </a:pPr>
            <a:r>
              <a:rPr lang="nl-BE" dirty="0" smtClean="0"/>
              <a:t>De behandeling(en)</a:t>
            </a:r>
          </a:p>
          <a:p>
            <a:pPr marL="177691" indent="-177691" eaLnBrk="1" fontAlgn="auto" hangingPunct="1">
              <a:spcAft>
                <a:spcPts val="0"/>
              </a:spcAft>
              <a:buFont typeface="Arial" panose="020B0604020202020204" pitchFamily="34" charset="0"/>
              <a:buChar char="•"/>
              <a:defRPr/>
            </a:pPr>
            <a:r>
              <a:rPr lang="nl-BE" dirty="0" smtClean="0"/>
              <a:t>chemotherapie</a:t>
            </a:r>
          </a:p>
          <a:p>
            <a:pPr marL="177691" indent="-177691" eaLnBrk="1" fontAlgn="auto" hangingPunct="1">
              <a:spcAft>
                <a:spcPts val="0"/>
              </a:spcAft>
              <a:buFont typeface="Arial" panose="020B0604020202020204" pitchFamily="34" charset="0"/>
              <a:buChar char="•"/>
              <a:defRPr/>
            </a:pPr>
            <a:r>
              <a:rPr lang="nl-BE" dirty="0" smtClean="0"/>
              <a:t>stamceltransplantatie</a:t>
            </a:r>
          </a:p>
          <a:p>
            <a:pPr marL="177691" indent="-177691" eaLnBrk="1" fontAlgn="auto" hangingPunct="1">
              <a:spcAft>
                <a:spcPts val="0"/>
              </a:spcAft>
              <a:buFont typeface="Arial" panose="020B0604020202020204" pitchFamily="34" charset="0"/>
              <a:buChar char="•"/>
              <a:defRPr/>
            </a:pPr>
            <a:r>
              <a:rPr lang="nl-BE" dirty="0" smtClean="0"/>
              <a:t>radiotherapie (bestraling)</a:t>
            </a:r>
          </a:p>
          <a:p>
            <a:pPr marL="177691" indent="-177691" eaLnBrk="1" fontAlgn="auto" hangingPunct="1">
              <a:spcAft>
                <a:spcPts val="0"/>
              </a:spcAft>
              <a:buFont typeface="Arial" panose="020B0604020202020204" pitchFamily="34" charset="0"/>
              <a:buChar char="•"/>
              <a:defRPr/>
            </a:pPr>
            <a:r>
              <a:rPr lang="nl-BE" dirty="0" smtClean="0"/>
              <a:t>heelkunde (operatie)</a:t>
            </a:r>
          </a:p>
          <a:p>
            <a:pPr marL="177691" indent="-177691" eaLnBrk="1" fontAlgn="auto" hangingPunct="1">
              <a:spcAft>
                <a:spcPts val="0"/>
              </a:spcAft>
              <a:buFont typeface="Arial" panose="020B0604020202020204" pitchFamily="34" charset="0"/>
              <a:buChar char="•"/>
              <a:defRPr/>
            </a:pPr>
            <a:r>
              <a:rPr lang="nl-BE" dirty="0" smtClean="0"/>
              <a:t>hormoontherapie (hormonale therapie)</a:t>
            </a:r>
          </a:p>
          <a:p>
            <a:pPr marL="177691" indent="-177691" eaLnBrk="1" fontAlgn="auto" hangingPunct="1">
              <a:spcAft>
                <a:spcPts val="0"/>
              </a:spcAft>
              <a:buFont typeface="Arial" panose="020B0604020202020204" pitchFamily="34" charset="0"/>
              <a:buChar char="•"/>
              <a:defRPr/>
            </a:pPr>
            <a:r>
              <a:rPr lang="nl-BE" dirty="0" smtClean="0"/>
              <a:t>doelgerichte therapie (gerichte therapie)</a:t>
            </a:r>
          </a:p>
          <a:p>
            <a:pPr marL="177691" indent="-177691" eaLnBrk="1" fontAlgn="auto" hangingPunct="1">
              <a:spcAft>
                <a:spcPts val="0"/>
              </a:spcAft>
              <a:buFont typeface="Arial" panose="020B0604020202020204" pitchFamily="34" charset="0"/>
              <a:buChar char="•"/>
              <a:defRPr/>
            </a:pPr>
            <a:r>
              <a:rPr lang="nl-BE" dirty="0" smtClean="0"/>
              <a:t>immunotherapie</a:t>
            </a:r>
            <a:r>
              <a:rPr lang="nl-BE" baseline="0" dirty="0" smtClean="0"/>
              <a:t> (immuuntherapie)</a:t>
            </a:r>
            <a:endParaRPr lang="nl-BE" dirty="0" smtClean="0"/>
          </a:p>
          <a:p>
            <a:pPr marL="177691" indent="-177691" eaLnBrk="1" fontAlgn="auto" hangingPunct="1">
              <a:spcAft>
                <a:spcPts val="0"/>
              </a:spcAft>
              <a:buFont typeface="Arial" panose="020B0604020202020204" pitchFamily="34" charset="0"/>
              <a:buChar char="•"/>
              <a:defRPr/>
            </a:pPr>
            <a:r>
              <a:rPr lang="nl-BE" dirty="0" smtClean="0"/>
              <a:t>medicatie</a:t>
            </a:r>
          </a:p>
          <a:p>
            <a:pPr marL="177691" indent="-177691" eaLnBrk="1" fontAlgn="auto" hangingPunct="1">
              <a:spcAft>
                <a:spcPts val="0"/>
              </a:spcAft>
              <a:buFont typeface="Arial" panose="020B0604020202020204" pitchFamily="34" charset="0"/>
              <a:buChar char="•"/>
              <a:defRPr/>
            </a:pPr>
            <a:r>
              <a:rPr lang="nl-BE" dirty="0" smtClean="0"/>
              <a:t>combinatietherapie (combinatie van behandelingen)</a:t>
            </a:r>
          </a:p>
          <a:p>
            <a:pPr eaLnBrk="1" fontAlgn="auto" hangingPunct="1">
              <a:spcAft>
                <a:spcPts val="0"/>
              </a:spcAft>
              <a:defRPr/>
            </a:pPr>
            <a:r>
              <a:rPr lang="nl-BE" dirty="0" smtClean="0"/>
              <a:t>Bijwerkingen van de behandeling: bloedarmoede (anemie)</a:t>
            </a:r>
          </a:p>
          <a:p>
            <a:pPr marL="177691" indent="-177691" eaLnBrk="1" fontAlgn="auto" hangingPunct="1">
              <a:spcAft>
                <a:spcPts val="0"/>
              </a:spcAft>
              <a:buFont typeface="Arial" panose="020B0604020202020204" pitchFamily="34" charset="0"/>
              <a:buChar char="•"/>
              <a:defRPr/>
            </a:pPr>
            <a:r>
              <a:rPr lang="nl-BE" dirty="0" smtClean="0"/>
              <a:t>minder rode bloedcellen &gt; minder zuurstof in bloed</a:t>
            </a:r>
          </a:p>
          <a:p>
            <a:pPr marL="177691" indent="-177691" eaLnBrk="1" fontAlgn="auto" hangingPunct="1">
              <a:spcAft>
                <a:spcPts val="0"/>
              </a:spcAft>
              <a:buFont typeface="Arial" panose="020B0604020202020204" pitchFamily="34" charset="0"/>
              <a:buChar char="•"/>
              <a:defRPr/>
            </a:pPr>
            <a:r>
              <a:rPr lang="nl-BE" dirty="0" smtClean="0"/>
              <a:t>gevolg van chemotherapie of van operatie</a:t>
            </a:r>
          </a:p>
          <a:p>
            <a:pPr marL="177691" indent="-177691" eaLnBrk="1" fontAlgn="auto" hangingPunct="1">
              <a:spcAft>
                <a:spcPts val="0"/>
              </a:spcAft>
              <a:buFont typeface="Arial" panose="020B0604020202020204" pitchFamily="34" charset="0"/>
              <a:buChar char="•"/>
              <a:defRPr/>
            </a:pPr>
            <a:r>
              <a:rPr lang="nl-BE" dirty="0" smtClean="0"/>
              <a:t>mild of ernstig</a:t>
            </a:r>
          </a:p>
          <a:p>
            <a:pPr marL="177691" indent="-177691" eaLnBrk="1" fontAlgn="auto" hangingPunct="1">
              <a:spcAft>
                <a:spcPts val="0"/>
              </a:spcAft>
              <a:buFont typeface="Arial" panose="020B0604020202020204" pitchFamily="34" charset="0"/>
              <a:buChar char="•"/>
              <a:defRPr/>
            </a:pPr>
            <a:r>
              <a:rPr lang="nl-BE" dirty="0" smtClean="0"/>
              <a:t>behandeling mogelijk, we komen hierop terug</a:t>
            </a:r>
          </a:p>
          <a:p>
            <a:pPr marL="0" lvl="1" defTabSz="473842" eaLnBrk="1" fontAlgn="auto" hangingPunct="1">
              <a:spcAft>
                <a:spcPts val="0"/>
              </a:spcAft>
              <a:defRPr/>
            </a:pPr>
            <a:r>
              <a:rPr lang="nl-BE" dirty="0" smtClean="0"/>
              <a:t>Bijwerkingen van de behandeling: problemen met eten en/of drinken</a:t>
            </a:r>
          </a:p>
          <a:p>
            <a:pPr marL="177691" lvl="1" indent="-177691" defTabSz="473842" eaLnBrk="1" fontAlgn="auto" hangingPunct="1">
              <a:spcAft>
                <a:spcPts val="0"/>
              </a:spcAft>
              <a:buFont typeface="Arial" panose="020B0604020202020204" pitchFamily="34" charset="0"/>
              <a:buChar char="•"/>
              <a:defRPr/>
            </a:pPr>
            <a:r>
              <a:rPr lang="nl-BE" dirty="0"/>
              <a:t>ontstoken mond, misselijkheid en braken &gt; minder eetlust &gt; minder energieopname &gt; minder spierkracht</a:t>
            </a:r>
          </a:p>
          <a:p>
            <a:pPr marL="177691" lvl="1" indent="-177691" defTabSz="473842" eaLnBrk="1" fontAlgn="auto" hangingPunct="1">
              <a:spcAft>
                <a:spcPts val="0"/>
              </a:spcAft>
              <a:buFont typeface="Arial" panose="020B0604020202020204" pitchFamily="34" charset="0"/>
              <a:buChar char="•"/>
              <a:defRPr/>
            </a:pPr>
            <a:r>
              <a:rPr lang="nl-BE" dirty="0"/>
              <a:t>braken en diarree &gt; gewichtsverlies of uitdroging &gt; nog meer vermoeid</a:t>
            </a:r>
          </a:p>
          <a:p>
            <a:pPr marL="0" lvl="1" defTabSz="473842" eaLnBrk="1" fontAlgn="auto" hangingPunct="1">
              <a:spcAft>
                <a:spcPts val="0"/>
              </a:spcAft>
              <a:defRPr/>
            </a:pPr>
            <a:r>
              <a:rPr lang="nl-BE" dirty="0"/>
              <a:t>Emoties en stress</a:t>
            </a:r>
          </a:p>
          <a:p>
            <a:pPr marL="177691" indent="-177691" eaLnBrk="1" fontAlgn="auto" hangingPunct="1">
              <a:spcAft>
                <a:spcPts val="0"/>
              </a:spcAft>
              <a:buFont typeface="Arial" panose="020B0604020202020204" pitchFamily="34" charset="0"/>
              <a:buChar char="•"/>
              <a:defRPr/>
            </a:pPr>
            <a:r>
              <a:rPr lang="nl-BE" dirty="0" smtClean="0"/>
              <a:t>veel en heftig: je leven staat op zijn kop</a:t>
            </a:r>
          </a:p>
          <a:p>
            <a:pPr marL="177691" indent="-177691" eaLnBrk="1" fontAlgn="auto" hangingPunct="1">
              <a:spcAft>
                <a:spcPts val="0"/>
              </a:spcAft>
              <a:buFont typeface="Arial" panose="020B0604020202020204" pitchFamily="34" charset="0"/>
              <a:buChar char="•"/>
              <a:defRPr/>
            </a:pPr>
            <a:r>
              <a:rPr lang="nl-BE" dirty="0" smtClean="0"/>
              <a:t>diagnose / onderzoeken / behandeling</a:t>
            </a:r>
          </a:p>
          <a:p>
            <a:pPr marL="177691" indent="-177691" eaLnBrk="1" fontAlgn="auto" hangingPunct="1">
              <a:spcAft>
                <a:spcPts val="0"/>
              </a:spcAft>
              <a:buFont typeface="Arial" panose="020B0604020202020204" pitchFamily="34" charset="0"/>
              <a:buChar char="•"/>
              <a:defRPr/>
            </a:pPr>
            <a:r>
              <a:rPr lang="nl-BE" dirty="0" smtClean="0"/>
              <a:t>verschillende emoties: angst, boosheid, verdriet, onzekerheid …</a:t>
            </a:r>
          </a:p>
          <a:p>
            <a:pPr marL="177691" indent="-177691" eaLnBrk="1" fontAlgn="auto" hangingPunct="1">
              <a:spcAft>
                <a:spcPts val="0"/>
              </a:spcAft>
              <a:buFont typeface="Arial" panose="020B0604020202020204" pitchFamily="34" charset="0"/>
              <a:buChar char="•"/>
              <a:defRPr/>
            </a:pPr>
            <a:r>
              <a:rPr lang="nl-BE" dirty="0" smtClean="0"/>
              <a:t>neerslachtige stemming / depressieve gevoelens</a:t>
            </a:r>
          </a:p>
          <a:p>
            <a:pPr marL="177691" indent="-177691" eaLnBrk="1" fontAlgn="auto" hangingPunct="1">
              <a:spcAft>
                <a:spcPts val="0"/>
              </a:spcAft>
              <a:buFont typeface="Arial" panose="020B0604020202020204" pitchFamily="34" charset="0"/>
              <a:buChar char="•"/>
              <a:defRPr/>
            </a:pPr>
            <a:r>
              <a:rPr lang="nl-BE" dirty="0" smtClean="0"/>
              <a:t>welke emoties overheersen bij jou? (interactie met / tussen de deelnemers)</a:t>
            </a:r>
          </a:p>
          <a:p>
            <a:pPr marL="0" lvl="1" defTabSz="473842" eaLnBrk="1" fontAlgn="auto" hangingPunct="1">
              <a:spcAft>
                <a:spcPts val="0"/>
              </a:spcAft>
              <a:defRPr/>
            </a:pPr>
            <a:r>
              <a:rPr lang="nl-BE" dirty="0"/>
              <a:t>Slaapproblemen</a:t>
            </a:r>
          </a:p>
          <a:p>
            <a:pPr marL="177691" lvl="1" indent="-177691" defTabSz="473842" eaLnBrk="1" fontAlgn="auto" hangingPunct="1">
              <a:spcAft>
                <a:spcPts val="0"/>
              </a:spcAft>
              <a:buFont typeface="Arial" panose="020B0604020202020204" pitchFamily="34" charset="0"/>
              <a:buChar char="•"/>
              <a:defRPr/>
            </a:pPr>
            <a:r>
              <a:rPr lang="nl-BE" dirty="0" smtClean="0"/>
              <a:t>piekeren</a:t>
            </a:r>
          </a:p>
          <a:p>
            <a:pPr marL="177691" lvl="1" indent="-177691" defTabSz="473842" eaLnBrk="1" fontAlgn="auto" hangingPunct="1">
              <a:spcAft>
                <a:spcPts val="0"/>
              </a:spcAft>
              <a:buFont typeface="Arial" panose="020B0604020202020204" pitchFamily="34" charset="0"/>
              <a:buChar char="•"/>
              <a:defRPr/>
            </a:pPr>
            <a:r>
              <a:rPr lang="nl-BE" dirty="0" smtClean="0"/>
              <a:t>drukte van ziekenhuis</a:t>
            </a:r>
          </a:p>
          <a:p>
            <a:pPr marL="177691" lvl="1" indent="-177691" defTabSz="473842" eaLnBrk="1" fontAlgn="auto" hangingPunct="1">
              <a:spcAft>
                <a:spcPts val="0"/>
              </a:spcAft>
              <a:buFont typeface="Arial" panose="020B0604020202020204" pitchFamily="34" charset="0"/>
              <a:buChar char="•"/>
              <a:defRPr/>
            </a:pPr>
            <a:r>
              <a:rPr lang="nl-BE" dirty="0" smtClean="0"/>
              <a:t>pijn, ongemak of nevenwerkingen van medicijnen (bv.</a:t>
            </a:r>
            <a:r>
              <a:rPr lang="nl-BE" baseline="0" dirty="0" smtClean="0"/>
              <a:t> </a:t>
            </a:r>
            <a:r>
              <a:rPr lang="nl-BE" dirty="0"/>
              <a:t>nachtelijke opvliegers bij hormoontherapie of tintelingen in handen en voeten bij chemotherapie</a:t>
            </a:r>
            <a:r>
              <a:rPr lang="nl-BE" dirty="0" smtClean="0"/>
              <a:t>)</a:t>
            </a:r>
          </a:p>
          <a:p>
            <a:pPr marL="0" lvl="1" indent="0" defTabSz="473842" eaLnBrk="1" fontAlgn="auto" hangingPunct="1">
              <a:spcAft>
                <a:spcPts val="0"/>
              </a:spcAft>
              <a:buFont typeface="Arial" panose="020B0604020202020204" pitchFamily="34" charset="0"/>
              <a:buNone/>
              <a:defRPr/>
            </a:pPr>
            <a:r>
              <a:rPr lang="nl-BE" dirty="0" smtClean="0"/>
              <a:t>Onvoldoende</a:t>
            </a:r>
            <a:r>
              <a:rPr lang="nl-BE" baseline="0" dirty="0" smtClean="0"/>
              <a:t> beweging</a:t>
            </a:r>
          </a:p>
          <a:p>
            <a:pPr marL="0" lvl="1" indent="0" defTabSz="473842" eaLnBrk="1" fontAlgn="auto" hangingPunct="1">
              <a:spcAft>
                <a:spcPts val="0"/>
              </a:spcAft>
              <a:buFont typeface="Arial" panose="020B0604020202020204" pitchFamily="34" charset="0"/>
              <a:buNone/>
              <a:defRPr/>
            </a:pPr>
            <a:r>
              <a:rPr lang="nl-BE" baseline="0" dirty="0" smtClean="0"/>
              <a:t>Door de ziekte of de behandeling beweegt u minder &gt; kan leiden tot verlies spierweefsel (spieratrofie) en vermindering van kracht</a:t>
            </a:r>
            <a:endParaRPr lang="nl-BE" dirty="0" smtClean="0"/>
          </a:p>
          <a:p>
            <a:pPr marL="0" lvl="1" defTabSz="473842" eaLnBrk="1" fontAlgn="auto" hangingPunct="1">
              <a:spcAft>
                <a:spcPts val="0"/>
              </a:spcAft>
              <a:defRPr/>
            </a:pPr>
            <a:endParaRPr lang="nl-BE" dirty="0" smtClean="0"/>
          </a:p>
          <a:p>
            <a:pPr eaLnBrk="1" fontAlgn="auto" hangingPunct="1">
              <a:spcAft>
                <a:spcPts val="0"/>
              </a:spcAft>
              <a:defRPr/>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7</a:t>
            </a:fld>
            <a:endParaRPr lang="en-US"/>
          </a:p>
        </p:txBody>
      </p:sp>
    </p:spTree>
    <p:extLst>
      <p:ext uri="{BB962C8B-B14F-4D97-AF65-F5344CB8AC3E}">
        <p14:creationId xmlns:p14="http://schemas.microsoft.com/office/powerpoint/2010/main" val="214643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ct val="30000"/>
              </a:spcBef>
              <a:spcAft>
                <a:spcPts val="0"/>
              </a:spcAft>
              <a:buClrTx/>
              <a:buSzTx/>
              <a:buFontTx/>
              <a:buNone/>
              <a:tabLst/>
              <a:defRPr/>
            </a:pPr>
            <a:r>
              <a:rPr lang="nl-BE" dirty="0" smtClean="0"/>
              <a:t>Filmpje ‘adriaan_01’ tonen (vertelt over de impact van de kankervermoeidheid).</a:t>
            </a:r>
            <a:r>
              <a:rPr lang="nl-BE" baseline="0" dirty="0" smtClean="0"/>
              <a:t> </a:t>
            </a:r>
            <a:r>
              <a:rPr lang="nl-BE" dirty="0" smtClean="0"/>
              <a:t>U vindt de</a:t>
            </a:r>
            <a:r>
              <a:rPr lang="nl-BE" baseline="0" dirty="0" smtClean="0"/>
              <a:t> filmpjes op www.komoptegenkanker.be/vermoeidheid. U kunt gemakkelijk video’s in een presentatie integreren. Daarvoor downloadt u ze eerst op uw pc. Vervolgens gaat u in </a:t>
            </a:r>
            <a:r>
              <a:rPr lang="nl-BE" baseline="0" dirty="0" err="1" smtClean="0"/>
              <a:t>Powerpoint</a:t>
            </a:r>
            <a:r>
              <a:rPr lang="nl-BE" baseline="0" dirty="0" smtClean="0"/>
              <a:t> naar ‘Invoegen’ en dan ‘Video’.</a:t>
            </a:r>
            <a:endParaRPr lang="nl-BE" dirty="0" smtClean="0"/>
          </a:p>
          <a:p>
            <a:pPr eaLnBrk="1" fontAlgn="auto" hangingPunct="1">
              <a:spcAft>
                <a:spcPts val="0"/>
              </a:spcAft>
              <a:defRPr/>
            </a:pPr>
            <a:r>
              <a:rPr lang="nl-BE" dirty="0" smtClean="0"/>
              <a:t>Gebrek aan energie uit zich op</a:t>
            </a:r>
          </a:p>
          <a:p>
            <a:pPr marL="177691" indent="-177691" eaLnBrk="1" fontAlgn="auto" hangingPunct="1">
              <a:spcAft>
                <a:spcPts val="0"/>
              </a:spcAft>
              <a:buFont typeface="Arial" panose="020B0604020202020204" pitchFamily="34" charset="0"/>
              <a:buChar char="•"/>
              <a:defRPr/>
            </a:pPr>
            <a:r>
              <a:rPr lang="nl-BE" dirty="0" smtClean="0"/>
              <a:t>fysiek vlak</a:t>
            </a:r>
          </a:p>
          <a:p>
            <a:pPr marL="177691" indent="-177691" eaLnBrk="1" fontAlgn="auto" hangingPunct="1">
              <a:spcAft>
                <a:spcPts val="0"/>
              </a:spcAft>
              <a:buFont typeface="Arial" panose="020B0604020202020204" pitchFamily="34" charset="0"/>
              <a:buChar char="•"/>
              <a:defRPr/>
            </a:pPr>
            <a:r>
              <a:rPr lang="nl-BE" dirty="0" smtClean="0"/>
              <a:t>emotioneel vlak</a:t>
            </a:r>
          </a:p>
          <a:p>
            <a:pPr marL="177691" indent="-177691" eaLnBrk="1" fontAlgn="auto" hangingPunct="1">
              <a:spcAft>
                <a:spcPts val="0"/>
              </a:spcAft>
              <a:buFont typeface="Arial" panose="020B0604020202020204" pitchFamily="34" charset="0"/>
              <a:buChar char="•"/>
              <a:defRPr/>
            </a:pPr>
            <a:r>
              <a:rPr lang="nl-BE" dirty="0" smtClean="0"/>
              <a:t>mentaal vlak</a:t>
            </a:r>
          </a:p>
          <a:p>
            <a:pPr eaLnBrk="1" fontAlgn="auto" hangingPunct="1">
              <a:spcAft>
                <a:spcPts val="0"/>
              </a:spcAft>
              <a:defRPr/>
            </a:pPr>
            <a:r>
              <a:rPr lang="nl-BE" dirty="0" smtClean="0"/>
              <a:t>Mogelijke impact op je dagelijkse leven</a:t>
            </a:r>
          </a:p>
          <a:p>
            <a:pPr marL="177691" indent="-177691" eaLnBrk="1" fontAlgn="auto" hangingPunct="1">
              <a:spcAft>
                <a:spcPts val="0"/>
              </a:spcAft>
              <a:buFont typeface="Arial" panose="020B0604020202020204" pitchFamily="34" charset="0"/>
              <a:buChar char="•"/>
              <a:defRPr/>
            </a:pPr>
            <a:r>
              <a:rPr lang="nl-BE" dirty="0" smtClean="0"/>
              <a:t>huishouden en zorg voor het gezin</a:t>
            </a:r>
          </a:p>
          <a:p>
            <a:pPr marL="177691" indent="-177691" eaLnBrk="1" fontAlgn="auto" hangingPunct="1">
              <a:spcAft>
                <a:spcPts val="0"/>
              </a:spcAft>
              <a:buFont typeface="Arial" panose="020B0604020202020204" pitchFamily="34" charset="0"/>
              <a:buChar char="•"/>
              <a:defRPr/>
            </a:pPr>
            <a:r>
              <a:rPr lang="nl-BE" dirty="0" smtClean="0"/>
              <a:t>werk of studies</a:t>
            </a:r>
          </a:p>
          <a:p>
            <a:pPr marL="177691" indent="-177691" eaLnBrk="1" fontAlgn="auto" hangingPunct="1">
              <a:spcAft>
                <a:spcPts val="0"/>
              </a:spcAft>
              <a:buFont typeface="Arial" panose="020B0604020202020204" pitchFamily="34" charset="0"/>
              <a:buChar char="•"/>
              <a:defRPr/>
            </a:pPr>
            <a:r>
              <a:rPr lang="nl-BE" dirty="0" smtClean="0"/>
              <a:t>hobby’s</a:t>
            </a:r>
          </a:p>
          <a:p>
            <a:pPr marL="177691" indent="-177691" eaLnBrk="1" fontAlgn="auto" hangingPunct="1">
              <a:spcAft>
                <a:spcPts val="0"/>
              </a:spcAft>
              <a:buFont typeface="Arial" panose="020B0604020202020204" pitchFamily="34" charset="0"/>
              <a:buChar char="•"/>
              <a:defRPr/>
            </a:pPr>
            <a:r>
              <a:rPr lang="nl-BE" dirty="0" smtClean="0"/>
              <a:t>sociale relaties en activiteiten</a:t>
            </a:r>
          </a:p>
          <a:p>
            <a:pPr marL="177691" indent="-177691" eaLnBrk="1" fontAlgn="auto" hangingPunct="1">
              <a:spcAft>
                <a:spcPts val="0"/>
              </a:spcAft>
              <a:buFont typeface="Arial" panose="020B0604020202020204" pitchFamily="34" charset="0"/>
              <a:buChar char="•"/>
              <a:defRPr/>
            </a:pPr>
            <a:r>
              <a:rPr lang="nl-BE" dirty="0" smtClean="0"/>
              <a:t>intimiteit en seksualiteit</a:t>
            </a:r>
          </a:p>
          <a:p>
            <a:pPr marL="177691" indent="-177691" eaLnBrk="1" fontAlgn="auto" hangingPunct="1">
              <a:spcAft>
                <a:spcPts val="0"/>
              </a:spcAft>
              <a:buFont typeface="Arial" panose="020B0604020202020204" pitchFamily="34" charset="0"/>
              <a:buChar char="•"/>
              <a:defRPr/>
            </a:pPr>
            <a:r>
              <a:rPr lang="nl-BE" dirty="0" smtClean="0"/>
              <a:t>minder levenskwaliteit?</a:t>
            </a:r>
          </a:p>
          <a:p>
            <a:pPr eaLnBrk="1" fontAlgn="auto" hangingPunct="1">
              <a:spcAft>
                <a:spcPts val="0"/>
              </a:spcAft>
              <a:defRPr/>
            </a:pPr>
            <a:r>
              <a:rPr lang="nl-BE" dirty="0" smtClean="0"/>
              <a:t>Vragen bij de patiënt 		</a:t>
            </a:r>
          </a:p>
          <a:p>
            <a:pPr marL="177691" indent="-177691" eaLnBrk="1" fontAlgn="auto" hangingPunct="1">
              <a:spcAft>
                <a:spcPts val="0"/>
              </a:spcAft>
              <a:buFont typeface="Arial" panose="020B0604020202020204" pitchFamily="34" charset="0"/>
              <a:buChar char="•"/>
              <a:defRPr/>
            </a:pPr>
            <a:r>
              <a:rPr lang="nl-BE" dirty="0">
                <a:solidFill>
                  <a:srgbClr val="FCB514"/>
                </a:solidFill>
              </a:rPr>
              <a:t>Wat kan ik aan die vermoeidheid doen? </a:t>
            </a:r>
          </a:p>
          <a:p>
            <a:pPr marL="177691" indent="-177691" eaLnBrk="1" fontAlgn="auto" hangingPunct="1">
              <a:spcAft>
                <a:spcPts val="0"/>
              </a:spcAft>
              <a:buFont typeface="Arial" panose="020B0604020202020204" pitchFamily="34" charset="0"/>
              <a:buChar char="•"/>
              <a:defRPr/>
            </a:pPr>
            <a:r>
              <a:rPr lang="nl-NL" dirty="0">
                <a:solidFill>
                  <a:srgbClr val="FCB514"/>
                </a:solidFill>
              </a:rPr>
              <a:t>Hoe komt het dat ze zo overweldigend is?</a:t>
            </a:r>
          </a:p>
          <a:p>
            <a:pPr marL="177691" indent="-177691" eaLnBrk="1" fontAlgn="auto" hangingPunct="1">
              <a:spcAft>
                <a:spcPts val="0"/>
              </a:spcAft>
              <a:buFont typeface="Arial" panose="020B0604020202020204" pitchFamily="34" charset="0"/>
              <a:buChar char="•"/>
              <a:defRPr/>
            </a:pPr>
            <a:r>
              <a:rPr lang="nl-NL" dirty="0">
                <a:solidFill>
                  <a:srgbClr val="FCB514"/>
                </a:solidFill>
              </a:rPr>
              <a:t>Hoe een evenwicht vinden tussen rusten en bewegen? </a:t>
            </a:r>
          </a:p>
          <a:p>
            <a:pPr marL="177691" indent="-177691" eaLnBrk="1" fontAlgn="auto" hangingPunct="1">
              <a:spcAft>
                <a:spcPts val="0"/>
              </a:spcAft>
              <a:buFont typeface="Arial" panose="020B0604020202020204" pitchFamily="34" charset="0"/>
              <a:buChar char="•"/>
              <a:defRPr/>
            </a:pPr>
            <a:r>
              <a:rPr lang="nl-BE" dirty="0">
                <a:solidFill>
                  <a:srgbClr val="FCB514"/>
                </a:solidFill>
              </a:rPr>
              <a:t>Wanneer gaat de vermoeidheid over?</a:t>
            </a:r>
          </a:p>
          <a:p>
            <a:pPr marL="177691" indent="-177691" eaLnBrk="1" fontAlgn="auto" hangingPunct="1">
              <a:spcAft>
                <a:spcPts val="0"/>
              </a:spcAft>
              <a:buFont typeface="Arial" panose="020B0604020202020204" pitchFamily="34" charset="0"/>
              <a:buChar char="•"/>
              <a:defRPr/>
            </a:pPr>
            <a:r>
              <a:rPr lang="nl-BE" dirty="0">
                <a:solidFill>
                  <a:srgbClr val="FCB514"/>
                </a:solidFill>
              </a:rPr>
              <a:t>Aan wie kan ik hulp of raad vragen?</a:t>
            </a:r>
          </a:p>
          <a:p>
            <a:r>
              <a:rPr lang="nl-BE" dirty="0" smtClean="0"/>
              <a:t>Vragen bij de naasten</a:t>
            </a:r>
          </a:p>
          <a:p>
            <a:pPr marL="177691" indent="-177691">
              <a:buFont typeface="Arial" panose="020B0604020202020204" pitchFamily="34" charset="0"/>
              <a:buChar char="•"/>
            </a:pPr>
            <a:r>
              <a:rPr lang="nl-BE" dirty="0">
                <a:solidFill>
                  <a:srgbClr val="FCB514"/>
                </a:solidFill>
              </a:rPr>
              <a:t>Hoe erover praten?</a:t>
            </a:r>
          </a:p>
          <a:p>
            <a:pPr marL="177691" indent="-177691">
              <a:buFont typeface="Arial" panose="020B0604020202020204" pitchFamily="34" charset="0"/>
              <a:buChar char="•"/>
            </a:pPr>
            <a:r>
              <a:rPr lang="nl-BE" dirty="0">
                <a:solidFill>
                  <a:srgbClr val="FCB514"/>
                </a:solidFill>
              </a:rPr>
              <a:t>Hoe kan ik helpen?</a:t>
            </a:r>
          </a:p>
          <a:p>
            <a:r>
              <a:rPr lang="nl-BE" dirty="0">
                <a:solidFill>
                  <a:srgbClr val="FCB514"/>
                </a:solidFill>
              </a:rPr>
              <a:t>Welke vragen heb jij? (interactie met / tussen de deelnemers)</a:t>
            </a:r>
          </a:p>
          <a:p>
            <a:endParaRPr lang="nl-BE" dirty="0">
              <a:solidFill>
                <a:srgbClr val="FCB514"/>
              </a:solidFill>
            </a:endParaRPr>
          </a:p>
          <a:p>
            <a:endParaRPr lang="nl-BE" dirty="0"/>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8</a:t>
            </a:fld>
            <a:endParaRPr lang="en-US"/>
          </a:p>
        </p:txBody>
      </p:sp>
    </p:spTree>
    <p:extLst>
      <p:ext uri="{BB962C8B-B14F-4D97-AF65-F5344CB8AC3E}">
        <p14:creationId xmlns:p14="http://schemas.microsoft.com/office/powerpoint/2010/main" val="222300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D7B7D9C7-73D0-B84F-AA7C-0A0C6E19BCBD}" type="slidenum">
              <a:rPr lang="en-US" smtClean="0"/>
              <a:pPr>
                <a:defRPr/>
              </a:pPr>
              <a:t>9</a:t>
            </a:fld>
            <a:endParaRPr lang="en-US"/>
          </a:p>
        </p:txBody>
      </p:sp>
    </p:spTree>
    <p:extLst>
      <p:ext uri="{BB962C8B-B14F-4D97-AF65-F5344CB8AC3E}">
        <p14:creationId xmlns:p14="http://schemas.microsoft.com/office/powerpoint/2010/main" val="342716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47" Type="http://schemas.openxmlformats.org/officeDocument/2006/relationships/image" Target="../media/image60.png"/><Relationship Id="rId50" Type="http://schemas.openxmlformats.org/officeDocument/2006/relationships/image" Target="../media/image63.png"/><Relationship Id="rId55" Type="http://schemas.openxmlformats.org/officeDocument/2006/relationships/image" Target="../media/image68.png"/><Relationship Id="rId7" Type="http://schemas.openxmlformats.org/officeDocument/2006/relationships/image" Target="../media/image2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54"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image" Target="../media/image71.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png"/><Relationship Id="rId57" Type="http://schemas.openxmlformats.org/officeDocument/2006/relationships/image" Target="../media/image70.png"/><Relationship Id="rId61" Type="http://schemas.openxmlformats.org/officeDocument/2006/relationships/image" Target="../media/image74.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png"/><Relationship Id="rId56" Type="http://schemas.openxmlformats.org/officeDocument/2006/relationships/image" Target="../media/image69.png"/><Relationship Id="rId8" Type="http://schemas.openxmlformats.org/officeDocument/2006/relationships/image" Target="../media/image21.png"/><Relationship Id="rId51" Type="http://schemas.openxmlformats.org/officeDocument/2006/relationships/image" Target="../media/image64.pn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pagina">
    <p:spTree>
      <p:nvGrpSpPr>
        <p:cNvPr id="1" name=""/>
        <p:cNvGrpSpPr/>
        <p:nvPr/>
      </p:nvGrpSpPr>
      <p:grpSpPr>
        <a:xfrm>
          <a:off x="0" y="0"/>
          <a:ext cx="0" cy="0"/>
          <a:chOff x="0" y="0"/>
          <a:chExt cx="0" cy="0"/>
        </a:xfrm>
      </p:grpSpPr>
      <p:pic>
        <p:nvPicPr>
          <p:cNvPr id="9" name="Picture 8" descr="KOTK_DEF_slide01_02_w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0" y="764705"/>
            <a:ext cx="9024844" cy="4625968"/>
          </a:xfrm>
          <a:prstGeom prst="rect">
            <a:avLst/>
          </a:prstGeom>
        </p:spPr>
      </p:pic>
      <p:pic>
        <p:nvPicPr>
          <p:cNvPr id="5" name="Picture 2"/>
          <p:cNvPicPr>
            <a:picLocks noChangeAspect="1"/>
          </p:cNvPicPr>
          <p:nvPr/>
        </p:nvPicPr>
        <p:blipFill>
          <a:blip r:embed="rId3"/>
          <a:stretch>
            <a:fillRect/>
          </a:stretch>
        </p:blipFill>
        <p:spPr bwMode="auto">
          <a:xfrm>
            <a:off x="0" y="3947499"/>
            <a:ext cx="9144000" cy="2916936"/>
          </a:xfrm>
          <a:prstGeom prst="rect">
            <a:avLst/>
          </a:prstGeom>
          <a:noFill/>
          <a:ln w="9525">
            <a:noFill/>
            <a:miter lim="800000"/>
            <a:headEnd/>
            <a:tailEnd/>
          </a:ln>
        </p:spPr>
      </p:pic>
      <p:pic>
        <p:nvPicPr>
          <p:cNvPr id="6" name="Picture 3"/>
          <p:cNvPicPr>
            <a:picLocks noChangeAspect="1"/>
          </p:cNvPicPr>
          <p:nvPr/>
        </p:nvPicPr>
        <p:blipFill>
          <a:blip r:embed="rId4"/>
          <a:stretch>
            <a:fillRect/>
          </a:stretch>
        </p:blipFill>
        <p:spPr bwMode="auto">
          <a:xfrm>
            <a:off x="0" y="3754967"/>
            <a:ext cx="9144000" cy="1691640"/>
          </a:xfrm>
          <a:prstGeom prst="rect">
            <a:avLst/>
          </a:prstGeom>
          <a:noFill/>
          <a:ln w="9525">
            <a:noFill/>
            <a:miter lim="800000"/>
            <a:headEnd/>
            <a:tailEnd/>
          </a:ln>
        </p:spPr>
      </p:pic>
      <p:pic>
        <p:nvPicPr>
          <p:cNvPr id="7" name="Picture 4" descr="pp_logo_neg.png"/>
          <p:cNvPicPr>
            <a:picLocks noChangeAspect="1"/>
          </p:cNvPicPr>
          <p:nvPr userDrawn="1"/>
        </p:nvPicPr>
        <p:blipFill>
          <a:blip r:embed="rId5"/>
          <a:srcRect/>
          <a:stretch>
            <a:fillRect/>
          </a:stretch>
        </p:blipFill>
        <p:spPr bwMode="auto">
          <a:xfrm>
            <a:off x="6824663" y="5384800"/>
            <a:ext cx="1965325" cy="1227138"/>
          </a:xfrm>
          <a:prstGeom prst="rect">
            <a:avLst/>
          </a:prstGeom>
          <a:noFill/>
          <a:ln w="9525">
            <a:noFill/>
            <a:miter lim="800000"/>
            <a:headEnd/>
            <a:tailEnd/>
          </a:ln>
        </p:spPr>
      </p:pic>
      <p:sp>
        <p:nvSpPr>
          <p:cNvPr id="2" name="Title 1"/>
          <p:cNvSpPr>
            <a:spLocks noGrp="1"/>
          </p:cNvSpPr>
          <p:nvPr>
            <p:ph type="ctrTitle"/>
          </p:nvPr>
        </p:nvSpPr>
        <p:spPr>
          <a:xfrm>
            <a:off x="403226" y="403200"/>
            <a:ext cx="7772400" cy="1417133"/>
          </a:xfrm>
          <a:prstGeom prst="rect">
            <a:avLst/>
          </a:prstGeom>
        </p:spPr>
        <p:txBody>
          <a:bodyPr anchor="t">
            <a:normAutofit/>
          </a:bodyPr>
          <a:lstStyle>
            <a:lvl1pPr algn="l">
              <a:lnSpc>
                <a:spcPts val="3700"/>
              </a:lnSpc>
              <a:defRPr sz="4000" b="1" i="0" cap="all" spc="0">
                <a:solidFill>
                  <a:srgbClr val="3E2B2E"/>
                </a:solidFill>
                <a:latin typeface="Calibri"/>
                <a:cs typeface="Calibri"/>
              </a:defRPr>
            </a:lvl1pPr>
          </a:lstStyle>
          <a:p>
            <a:r>
              <a:rPr lang="nl-BE" smtClean="0"/>
              <a:t>Click to edit Master title style</a:t>
            </a:r>
            <a:endParaRPr lang="en-US" dirty="0"/>
          </a:p>
        </p:txBody>
      </p:sp>
      <p:sp>
        <p:nvSpPr>
          <p:cNvPr id="3" name="Subtitle 2"/>
          <p:cNvSpPr>
            <a:spLocks noGrp="1"/>
          </p:cNvSpPr>
          <p:nvPr>
            <p:ph type="subTitle" idx="1"/>
          </p:nvPr>
        </p:nvSpPr>
        <p:spPr>
          <a:xfrm>
            <a:off x="403226" y="5842942"/>
            <a:ext cx="5562600" cy="391308"/>
          </a:xfrm>
          <a:prstGeom prst="rect">
            <a:avLst/>
          </a:prstGeom>
        </p:spPr>
        <p:txBody>
          <a:bodyPr anchor="t">
            <a:normAutofit/>
          </a:bodyPr>
          <a:lstStyle>
            <a:lvl1pPr marL="0" indent="0" algn="l">
              <a:buNone/>
              <a:defRPr sz="2000" b="0" i="0">
                <a:solidFill>
                  <a:srgbClr val="3E2B2E"/>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Click to edit Master subtitle style</a:t>
            </a:r>
            <a:endParaRPr lang="en-US" dirty="0"/>
          </a:p>
        </p:txBody>
      </p:sp>
      <p:sp>
        <p:nvSpPr>
          <p:cNvPr id="8" name="Date Placeholder 3"/>
          <p:cNvSpPr>
            <a:spLocks noGrp="1"/>
          </p:cNvSpPr>
          <p:nvPr>
            <p:ph type="dt" sz="half" idx="10"/>
          </p:nvPr>
        </p:nvSpPr>
        <p:spPr>
          <a:xfrm>
            <a:off x="403225" y="6234113"/>
            <a:ext cx="2187575" cy="365125"/>
          </a:xfrm>
          <a:prstGeom prst="rect">
            <a:avLst/>
          </a:prstGeom>
        </p:spPr>
        <p:txBody>
          <a:bodyPr anchor="t"/>
          <a:lstStyle>
            <a:lvl1pPr fontAlgn="auto">
              <a:spcBef>
                <a:spcPts val="0"/>
              </a:spcBef>
              <a:spcAft>
                <a:spcPts val="0"/>
              </a:spcAft>
              <a:defRPr sz="1400" b="0" i="0">
                <a:solidFill>
                  <a:schemeClr val="bg1"/>
                </a:solidFill>
                <a:latin typeface="Calibri"/>
                <a:ea typeface="+mn-ea"/>
                <a:cs typeface="Calibri"/>
              </a:defRPr>
            </a:lvl1pPr>
          </a:lstStyle>
          <a:p>
            <a:pPr>
              <a:defRPr/>
            </a:pPr>
            <a:r>
              <a:rPr lang="en-US"/>
              <a:t>komoptegenkanker.be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enpagina">
    <p:spTree>
      <p:nvGrpSpPr>
        <p:cNvPr id="1" name=""/>
        <p:cNvGrpSpPr/>
        <p:nvPr/>
      </p:nvGrpSpPr>
      <p:grpSpPr>
        <a:xfrm>
          <a:off x="0" y="0"/>
          <a:ext cx="0" cy="0"/>
          <a:chOff x="0" y="0"/>
          <a:chExt cx="0" cy="0"/>
        </a:xfrm>
      </p:grpSpPr>
      <p:sp>
        <p:nvSpPr>
          <p:cNvPr id="64" name="Rectangle 63"/>
          <p:cNvSpPr/>
          <p:nvPr userDrawn="1"/>
        </p:nvSpPr>
        <p:spPr>
          <a:xfrm>
            <a:off x="0" y="0"/>
            <a:ext cx="9144000" cy="3429000"/>
          </a:xfrm>
          <a:prstGeom prst="rect">
            <a:avLst/>
          </a:prstGeom>
          <a:solidFill>
            <a:srgbClr val="FCB5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B514"/>
              </a:solidFill>
            </a:endParaRPr>
          </a:p>
        </p:txBody>
      </p:sp>
      <p:pic>
        <p:nvPicPr>
          <p:cNvPr id="65" name="Picture 64" descr="KotK_hart_geel.png"/>
          <p:cNvPicPr>
            <a:picLocks noChangeAspect="1"/>
          </p:cNvPicPr>
          <p:nvPr userDrawn="1"/>
        </p:nvPicPr>
        <p:blipFill>
          <a:blip r:embed="rId2"/>
          <a:stretch>
            <a:fillRect/>
          </a:stretch>
        </p:blipFill>
        <p:spPr>
          <a:xfrm>
            <a:off x="3116825" y="3989493"/>
            <a:ext cx="487680" cy="487680"/>
          </a:xfrm>
          <a:prstGeom prst="rect">
            <a:avLst/>
          </a:prstGeom>
        </p:spPr>
      </p:pic>
      <p:pic>
        <p:nvPicPr>
          <p:cNvPr id="66" name="Picture 65" descr="KotK_hart_geel.png"/>
          <p:cNvPicPr>
            <a:picLocks noChangeAspect="1"/>
          </p:cNvPicPr>
          <p:nvPr userDrawn="1"/>
        </p:nvPicPr>
        <p:blipFill>
          <a:blip r:embed="rId3"/>
          <a:stretch>
            <a:fillRect/>
          </a:stretch>
        </p:blipFill>
        <p:spPr>
          <a:xfrm>
            <a:off x="3661887" y="3989493"/>
            <a:ext cx="487680" cy="487680"/>
          </a:xfrm>
          <a:prstGeom prst="rect">
            <a:avLst/>
          </a:prstGeom>
        </p:spPr>
      </p:pic>
      <p:pic>
        <p:nvPicPr>
          <p:cNvPr id="67" name="Picture 66" descr="KotK_hart_geel.png"/>
          <p:cNvPicPr>
            <a:picLocks noChangeAspect="1"/>
          </p:cNvPicPr>
          <p:nvPr userDrawn="1"/>
        </p:nvPicPr>
        <p:blipFill>
          <a:blip r:embed="rId4"/>
          <a:stretch>
            <a:fillRect/>
          </a:stretch>
        </p:blipFill>
        <p:spPr>
          <a:xfrm>
            <a:off x="4215422" y="3989493"/>
            <a:ext cx="487680" cy="487680"/>
          </a:xfrm>
          <a:prstGeom prst="rect">
            <a:avLst/>
          </a:prstGeom>
        </p:spPr>
      </p:pic>
      <p:pic>
        <p:nvPicPr>
          <p:cNvPr id="68" name="Picture 67" descr="KotK_hart_geel.png"/>
          <p:cNvPicPr>
            <a:picLocks noChangeAspect="1"/>
          </p:cNvPicPr>
          <p:nvPr userDrawn="1"/>
        </p:nvPicPr>
        <p:blipFill>
          <a:blip r:embed="rId5"/>
          <a:stretch>
            <a:fillRect/>
          </a:stretch>
        </p:blipFill>
        <p:spPr>
          <a:xfrm>
            <a:off x="4760490" y="3989493"/>
            <a:ext cx="487680" cy="487680"/>
          </a:xfrm>
          <a:prstGeom prst="rect">
            <a:avLst/>
          </a:prstGeom>
        </p:spPr>
      </p:pic>
      <p:pic>
        <p:nvPicPr>
          <p:cNvPr id="69" name="Picture 68" descr="KotK_hart_geel.png"/>
          <p:cNvPicPr>
            <a:picLocks noChangeAspect="1"/>
          </p:cNvPicPr>
          <p:nvPr userDrawn="1"/>
        </p:nvPicPr>
        <p:blipFill>
          <a:blip r:embed="rId6"/>
          <a:stretch>
            <a:fillRect/>
          </a:stretch>
        </p:blipFill>
        <p:spPr>
          <a:xfrm>
            <a:off x="5288624" y="3989493"/>
            <a:ext cx="487680" cy="487680"/>
          </a:xfrm>
          <a:prstGeom prst="rect">
            <a:avLst/>
          </a:prstGeom>
        </p:spPr>
      </p:pic>
      <p:pic>
        <p:nvPicPr>
          <p:cNvPr id="70" name="Picture 69" descr="KotK_hart_geel.png"/>
          <p:cNvPicPr>
            <a:picLocks noChangeAspect="1"/>
          </p:cNvPicPr>
          <p:nvPr userDrawn="1"/>
        </p:nvPicPr>
        <p:blipFill>
          <a:blip r:embed="rId7"/>
          <a:stretch>
            <a:fillRect/>
          </a:stretch>
        </p:blipFill>
        <p:spPr>
          <a:xfrm>
            <a:off x="3116825" y="4517627"/>
            <a:ext cx="487680" cy="487680"/>
          </a:xfrm>
          <a:prstGeom prst="rect">
            <a:avLst/>
          </a:prstGeom>
        </p:spPr>
      </p:pic>
      <p:pic>
        <p:nvPicPr>
          <p:cNvPr id="71" name="Picture 70" descr="KotK_hart_geel.png"/>
          <p:cNvPicPr>
            <a:picLocks noChangeAspect="1"/>
          </p:cNvPicPr>
          <p:nvPr userDrawn="1"/>
        </p:nvPicPr>
        <p:blipFill>
          <a:blip r:embed="rId8"/>
          <a:stretch>
            <a:fillRect/>
          </a:stretch>
        </p:blipFill>
        <p:spPr>
          <a:xfrm>
            <a:off x="3661887" y="4517627"/>
            <a:ext cx="487680" cy="487680"/>
          </a:xfrm>
          <a:prstGeom prst="rect">
            <a:avLst/>
          </a:prstGeom>
        </p:spPr>
      </p:pic>
      <p:pic>
        <p:nvPicPr>
          <p:cNvPr id="72" name="Picture 71" descr="KotK_hart_geel.png"/>
          <p:cNvPicPr>
            <a:picLocks noChangeAspect="1"/>
          </p:cNvPicPr>
          <p:nvPr userDrawn="1"/>
        </p:nvPicPr>
        <p:blipFill>
          <a:blip r:embed="rId9"/>
          <a:stretch>
            <a:fillRect/>
          </a:stretch>
        </p:blipFill>
        <p:spPr>
          <a:xfrm>
            <a:off x="4215422" y="4517627"/>
            <a:ext cx="487680" cy="487680"/>
          </a:xfrm>
          <a:prstGeom prst="rect">
            <a:avLst/>
          </a:prstGeom>
        </p:spPr>
      </p:pic>
      <p:pic>
        <p:nvPicPr>
          <p:cNvPr id="73" name="Picture 72" descr="KotK_hart_geel.png"/>
          <p:cNvPicPr>
            <a:picLocks noChangeAspect="1"/>
          </p:cNvPicPr>
          <p:nvPr userDrawn="1"/>
        </p:nvPicPr>
        <p:blipFill>
          <a:blip r:embed="rId10"/>
          <a:stretch>
            <a:fillRect/>
          </a:stretch>
        </p:blipFill>
        <p:spPr>
          <a:xfrm>
            <a:off x="4760490" y="4517627"/>
            <a:ext cx="487680" cy="487680"/>
          </a:xfrm>
          <a:prstGeom prst="rect">
            <a:avLst/>
          </a:prstGeom>
        </p:spPr>
      </p:pic>
      <p:pic>
        <p:nvPicPr>
          <p:cNvPr id="74" name="Picture 73" descr="KotK_hart_geel.png"/>
          <p:cNvPicPr>
            <a:picLocks noChangeAspect="1"/>
          </p:cNvPicPr>
          <p:nvPr userDrawn="1"/>
        </p:nvPicPr>
        <p:blipFill>
          <a:blip r:embed="rId11"/>
          <a:stretch>
            <a:fillRect/>
          </a:stretch>
        </p:blipFill>
        <p:spPr>
          <a:xfrm>
            <a:off x="5288624" y="4517627"/>
            <a:ext cx="487680" cy="487680"/>
          </a:xfrm>
          <a:prstGeom prst="rect">
            <a:avLst/>
          </a:prstGeom>
        </p:spPr>
      </p:pic>
      <p:pic>
        <p:nvPicPr>
          <p:cNvPr id="75" name="Picture 74" descr="KotK_hart_geel.png"/>
          <p:cNvPicPr>
            <a:picLocks noChangeAspect="1"/>
          </p:cNvPicPr>
          <p:nvPr userDrawn="1"/>
        </p:nvPicPr>
        <p:blipFill>
          <a:blip r:embed="rId12"/>
          <a:stretch>
            <a:fillRect/>
          </a:stretch>
        </p:blipFill>
        <p:spPr>
          <a:xfrm>
            <a:off x="3099891" y="5045761"/>
            <a:ext cx="487680" cy="487680"/>
          </a:xfrm>
          <a:prstGeom prst="rect">
            <a:avLst/>
          </a:prstGeom>
        </p:spPr>
      </p:pic>
      <p:pic>
        <p:nvPicPr>
          <p:cNvPr id="76" name="Picture 75" descr="KotK_hart_geel.png"/>
          <p:cNvPicPr>
            <a:picLocks noChangeAspect="1"/>
          </p:cNvPicPr>
          <p:nvPr userDrawn="1"/>
        </p:nvPicPr>
        <p:blipFill>
          <a:blip r:embed="rId13"/>
          <a:stretch>
            <a:fillRect/>
          </a:stretch>
        </p:blipFill>
        <p:spPr>
          <a:xfrm>
            <a:off x="3644953" y="5045761"/>
            <a:ext cx="487680" cy="487680"/>
          </a:xfrm>
          <a:prstGeom prst="rect">
            <a:avLst/>
          </a:prstGeom>
        </p:spPr>
      </p:pic>
      <p:pic>
        <p:nvPicPr>
          <p:cNvPr id="77" name="Picture 76" descr="KotK_hart_geel.png"/>
          <p:cNvPicPr>
            <a:picLocks noChangeAspect="1"/>
          </p:cNvPicPr>
          <p:nvPr userDrawn="1"/>
        </p:nvPicPr>
        <p:blipFill>
          <a:blip r:embed="rId14"/>
          <a:stretch>
            <a:fillRect/>
          </a:stretch>
        </p:blipFill>
        <p:spPr>
          <a:xfrm>
            <a:off x="4198488" y="5045761"/>
            <a:ext cx="487680" cy="487680"/>
          </a:xfrm>
          <a:prstGeom prst="rect">
            <a:avLst/>
          </a:prstGeom>
        </p:spPr>
      </p:pic>
      <p:pic>
        <p:nvPicPr>
          <p:cNvPr id="78" name="Picture 77" descr="KotK_hart_geel.png"/>
          <p:cNvPicPr>
            <a:picLocks noChangeAspect="1"/>
          </p:cNvPicPr>
          <p:nvPr userDrawn="1"/>
        </p:nvPicPr>
        <p:blipFill>
          <a:blip r:embed="rId15"/>
          <a:stretch>
            <a:fillRect/>
          </a:stretch>
        </p:blipFill>
        <p:spPr>
          <a:xfrm>
            <a:off x="4743556" y="5045761"/>
            <a:ext cx="487680" cy="487680"/>
          </a:xfrm>
          <a:prstGeom prst="rect">
            <a:avLst/>
          </a:prstGeom>
        </p:spPr>
      </p:pic>
      <p:pic>
        <p:nvPicPr>
          <p:cNvPr id="79" name="Picture 78" descr="KotK_hart_geel.png"/>
          <p:cNvPicPr>
            <a:picLocks noChangeAspect="1"/>
          </p:cNvPicPr>
          <p:nvPr userDrawn="1"/>
        </p:nvPicPr>
        <p:blipFill>
          <a:blip r:embed="rId16"/>
          <a:stretch>
            <a:fillRect/>
          </a:stretch>
        </p:blipFill>
        <p:spPr>
          <a:xfrm>
            <a:off x="5271690" y="5045761"/>
            <a:ext cx="487680" cy="487680"/>
          </a:xfrm>
          <a:prstGeom prst="rect">
            <a:avLst/>
          </a:prstGeom>
        </p:spPr>
      </p:pic>
      <p:pic>
        <p:nvPicPr>
          <p:cNvPr id="80" name="Picture 79" descr="KotK_hart_geel.png"/>
          <p:cNvPicPr>
            <a:picLocks noChangeAspect="1"/>
          </p:cNvPicPr>
          <p:nvPr userDrawn="1"/>
        </p:nvPicPr>
        <p:blipFill>
          <a:blip r:embed="rId17"/>
          <a:stretch>
            <a:fillRect/>
          </a:stretch>
        </p:blipFill>
        <p:spPr>
          <a:xfrm>
            <a:off x="3116825" y="5573895"/>
            <a:ext cx="487680" cy="487680"/>
          </a:xfrm>
          <a:prstGeom prst="rect">
            <a:avLst/>
          </a:prstGeom>
        </p:spPr>
      </p:pic>
      <p:pic>
        <p:nvPicPr>
          <p:cNvPr id="81" name="Picture 80" descr="KotK_hart_geel.png"/>
          <p:cNvPicPr>
            <a:picLocks noChangeAspect="1"/>
          </p:cNvPicPr>
          <p:nvPr userDrawn="1"/>
        </p:nvPicPr>
        <p:blipFill>
          <a:blip r:embed="rId18"/>
          <a:stretch>
            <a:fillRect/>
          </a:stretch>
        </p:blipFill>
        <p:spPr>
          <a:xfrm>
            <a:off x="3661887" y="5573895"/>
            <a:ext cx="487680" cy="487680"/>
          </a:xfrm>
          <a:prstGeom prst="rect">
            <a:avLst/>
          </a:prstGeom>
        </p:spPr>
      </p:pic>
      <p:pic>
        <p:nvPicPr>
          <p:cNvPr id="82" name="Picture 81" descr="KotK_hart_geel.png"/>
          <p:cNvPicPr>
            <a:picLocks noChangeAspect="1"/>
          </p:cNvPicPr>
          <p:nvPr userDrawn="1"/>
        </p:nvPicPr>
        <p:blipFill>
          <a:blip r:embed="rId19"/>
          <a:stretch>
            <a:fillRect/>
          </a:stretch>
        </p:blipFill>
        <p:spPr>
          <a:xfrm>
            <a:off x="4215422" y="5573895"/>
            <a:ext cx="487680" cy="487680"/>
          </a:xfrm>
          <a:prstGeom prst="rect">
            <a:avLst/>
          </a:prstGeom>
        </p:spPr>
      </p:pic>
      <p:pic>
        <p:nvPicPr>
          <p:cNvPr id="83" name="Picture 82" descr="KotK_hart_geel.png"/>
          <p:cNvPicPr>
            <a:picLocks noChangeAspect="1"/>
          </p:cNvPicPr>
          <p:nvPr userDrawn="1"/>
        </p:nvPicPr>
        <p:blipFill>
          <a:blip r:embed="rId20"/>
          <a:stretch>
            <a:fillRect/>
          </a:stretch>
        </p:blipFill>
        <p:spPr>
          <a:xfrm>
            <a:off x="4760490" y="5573895"/>
            <a:ext cx="487680" cy="487680"/>
          </a:xfrm>
          <a:prstGeom prst="rect">
            <a:avLst/>
          </a:prstGeom>
        </p:spPr>
      </p:pic>
      <p:pic>
        <p:nvPicPr>
          <p:cNvPr id="84" name="Picture 83" descr="KotK_hart_geel.png"/>
          <p:cNvPicPr>
            <a:picLocks noChangeAspect="1"/>
          </p:cNvPicPr>
          <p:nvPr userDrawn="1"/>
        </p:nvPicPr>
        <p:blipFill>
          <a:blip r:embed="rId21"/>
          <a:stretch>
            <a:fillRect/>
          </a:stretch>
        </p:blipFill>
        <p:spPr>
          <a:xfrm>
            <a:off x="5288624" y="5573895"/>
            <a:ext cx="487680" cy="487680"/>
          </a:xfrm>
          <a:prstGeom prst="rect">
            <a:avLst/>
          </a:prstGeom>
        </p:spPr>
      </p:pic>
      <p:pic>
        <p:nvPicPr>
          <p:cNvPr id="85" name="Picture 84" descr="KotK_hart_geel.png"/>
          <p:cNvPicPr>
            <a:picLocks noChangeAspect="1"/>
          </p:cNvPicPr>
          <p:nvPr userDrawn="1"/>
        </p:nvPicPr>
        <p:blipFill>
          <a:blip r:embed="rId22"/>
          <a:stretch>
            <a:fillRect/>
          </a:stretch>
        </p:blipFill>
        <p:spPr>
          <a:xfrm>
            <a:off x="1408855" y="960125"/>
            <a:ext cx="487680" cy="487680"/>
          </a:xfrm>
          <a:prstGeom prst="rect">
            <a:avLst/>
          </a:prstGeom>
        </p:spPr>
      </p:pic>
      <p:pic>
        <p:nvPicPr>
          <p:cNvPr id="86" name="Picture 85" descr="KotK_hart_geel.png"/>
          <p:cNvPicPr>
            <a:picLocks noChangeAspect="1"/>
          </p:cNvPicPr>
          <p:nvPr userDrawn="1"/>
        </p:nvPicPr>
        <p:blipFill>
          <a:blip r:embed="rId23"/>
          <a:stretch>
            <a:fillRect/>
          </a:stretch>
        </p:blipFill>
        <p:spPr>
          <a:xfrm>
            <a:off x="1953917" y="960125"/>
            <a:ext cx="487680" cy="487680"/>
          </a:xfrm>
          <a:prstGeom prst="rect">
            <a:avLst/>
          </a:prstGeom>
        </p:spPr>
      </p:pic>
      <p:pic>
        <p:nvPicPr>
          <p:cNvPr id="87" name="Picture 86" descr="KotK_hart_geel.png"/>
          <p:cNvPicPr>
            <a:picLocks noChangeAspect="1"/>
          </p:cNvPicPr>
          <p:nvPr userDrawn="1"/>
        </p:nvPicPr>
        <p:blipFill>
          <a:blip r:embed="rId24"/>
          <a:stretch>
            <a:fillRect/>
          </a:stretch>
        </p:blipFill>
        <p:spPr>
          <a:xfrm>
            <a:off x="2507452" y="960125"/>
            <a:ext cx="487680" cy="487680"/>
          </a:xfrm>
          <a:prstGeom prst="rect">
            <a:avLst/>
          </a:prstGeom>
        </p:spPr>
      </p:pic>
      <p:pic>
        <p:nvPicPr>
          <p:cNvPr id="88" name="Picture 87" descr="KotK_hart_geel.png"/>
          <p:cNvPicPr>
            <a:picLocks noChangeAspect="1"/>
          </p:cNvPicPr>
          <p:nvPr userDrawn="1"/>
        </p:nvPicPr>
        <p:blipFill>
          <a:blip r:embed="rId25"/>
          <a:stretch>
            <a:fillRect/>
          </a:stretch>
        </p:blipFill>
        <p:spPr>
          <a:xfrm>
            <a:off x="3052520" y="960125"/>
            <a:ext cx="487680" cy="487680"/>
          </a:xfrm>
          <a:prstGeom prst="rect">
            <a:avLst/>
          </a:prstGeom>
        </p:spPr>
      </p:pic>
      <p:pic>
        <p:nvPicPr>
          <p:cNvPr id="89" name="Picture 88" descr="KotK_hart_geel.png"/>
          <p:cNvPicPr>
            <a:picLocks noChangeAspect="1"/>
          </p:cNvPicPr>
          <p:nvPr userDrawn="1"/>
        </p:nvPicPr>
        <p:blipFill>
          <a:blip r:embed="rId26"/>
          <a:stretch>
            <a:fillRect/>
          </a:stretch>
        </p:blipFill>
        <p:spPr>
          <a:xfrm>
            <a:off x="3580654" y="960125"/>
            <a:ext cx="487680" cy="487680"/>
          </a:xfrm>
          <a:prstGeom prst="rect">
            <a:avLst/>
          </a:prstGeom>
        </p:spPr>
      </p:pic>
      <p:pic>
        <p:nvPicPr>
          <p:cNvPr id="90" name="Picture 89" descr="KotK_hart_geel.png"/>
          <p:cNvPicPr>
            <a:picLocks noChangeAspect="1"/>
          </p:cNvPicPr>
          <p:nvPr userDrawn="1"/>
        </p:nvPicPr>
        <p:blipFill>
          <a:blip r:embed="rId27"/>
          <a:stretch>
            <a:fillRect/>
          </a:stretch>
        </p:blipFill>
        <p:spPr>
          <a:xfrm>
            <a:off x="1408855" y="1488259"/>
            <a:ext cx="487680" cy="487680"/>
          </a:xfrm>
          <a:prstGeom prst="rect">
            <a:avLst/>
          </a:prstGeom>
        </p:spPr>
      </p:pic>
      <p:pic>
        <p:nvPicPr>
          <p:cNvPr id="91" name="Picture 90" descr="KotK_hart_geel.png"/>
          <p:cNvPicPr>
            <a:picLocks noChangeAspect="1"/>
          </p:cNvPicPr>
          <p:nvPr userDrawn="1"/>
        </p:nvPicPr>
        <p:blipFill>
          <a:blip r:embed="rId28"/>
          <a:stretch>
            <a:fillRect/>
          </a:stretch>
        </p:blipFill>
        <p:spPr>
          <a:xfrm>
            <a:off x="1953917" y="1488259"/>
            <a:ext cx="487680" cy="487680"/>
          </a:xfrm>
          <a:prstGeom prst="rect">
            <a:avLst/>
          </a:prstGeom>
        </p:spPr>
      </p:pic>
      <p:pic>
        <p:nvPicPr>
          <p:cNvPr id="92" name="Picture 91" descr="KotK_hart_geel.png"/>
          <p:cNvPicPr>
            <a:picLocks noChangeAspect="1"/>
          </p:cNvPicPr>
          <p:nvPr userDrawn="1"/>
        </p:nvPicPr>
        <p:blipFill>
          <a:blip r:embed="rId29"/>
          <a:stretch>
            <a:fillRect/>
          </a:stretch>
        </p:blipFill>
        <p:spPr>
          <a:xfrm>
            <a:off x="2507452" y="1488259"/>
            <a:ext cx="487680" cy="487680"/>
          </a:xfrm>
          <a:prstGeom prst="rect">
            <a:avLst/>
          </a:prstGeom>
        </p:spPr>
      </p:pic>
      <p:pic>
        <p:nvPicPr>
          <p:cNvPr id="93" name="Picture 92" descr="KotK_hart_geel.png"/>
          <p:cNvPicPr>
            <a:picLocks noChangeAspect="1"/>
          </p:cNvPicPr>
          <p:nvPr userDrawn="1"/>
        </p:nvPicPr>
        <p:blipFill>
          <a:blip r:embed="rId30"/>
          <a:stretch>
            <a:fillRect/>
          </a:stretch>
        </p:blipFill>
        <p:spPr>
          <a:xfrm>
            <a:off x="3052520" y="1488259"/>
            <a:ext cx="487680" cy="487680"/>
          </a:xfrm>
          <a:prstGeom prst="rect">
            <a:avLst/>
          </a:prstGeom>
        </p:spPr>
      </p:pic>
      <p:pic>
        <p:nvPicPr>
          <p:cNvPr id="94" name="Picture 93" descr="KotK_hart_geel.png"/>
          <p:cNvPicPr>
            <a:picLocks noChangeAspect="1"/>
          </p:cNvPicPr>
          <p:nvPr userDrawn="1"/>
        </p:nvPicPr>
        <p:blipFill>
          <a:blip r:embed="rId31"/>
          <a:stretch>
            <a:fillRect/>
          </a:stretch>
        </p:blipFill>
        <p:spPr>
          <a:xfrm>
            <a:off x="3580654" y="1488259"/>
            <a:ext cx="487680" cy="487680"/>
          </a:xfrm>
          <a:prstGeom prst="rect">
            <a:avLst/>
          </a:prstGeom>
        </p:spPr>
      </p:pic>
      <p:pic>
        <p:nvPicPr>
          <p:cNvPr id="95" name="Picture 94" descr="KotK_hart_geel.png"/>
          <p:cNvPicPr>
            <a:picLocks noChangeAspect="1"/>
          </p:cNvPicPr>
          <p:nvPr userDrawn="1"/>
        </p:nvPicPr>
        <p:blipFill>
          <a:blip r:embed="rId32"/>
          <a:stretch>
            <a:fillRect/>
          </a:stretch>
        </p:blipFill>
        <p:spPr>
          <a:xfrm>
            <a:off x="1391921" y="2016393"/>
            <a:ext cx="487680" cy="487680"/>
          </a:xfrm>
          <a:prstGeom prst="rect">
            <a:avLst/>
          </a:prstGeom>
        </p:spPr>
      </p:pic>
      <p:pic>
        <p:nvPicPr>
          <p:cNvPr id="96" name="Picture 95" descr="KotK_hart_geel.png"/>
          <p:cNvPicPr>
            <a:picLocks noChangeAspect="1"/>
          </p:cNvPicPr>
          <p:nvPr userDrawn="1"/>
        </p:nvPicPr>
        <p:blipFill>
          <a:blip r:embed="rId33"/>
          <a:stretch>
            <a:fillRect/>
          </a:stretch>
        </p:blipFill>
        <p:spPr>
          <a:xfrm>
            <a:off x="1936983" y="2016393"/>
            <a:ext cx="487680" cy="487680"/>
          </a:xfrm>
          <a:prstGeom prst="rect">
            <a:avLst/>
          </a:prstGeom>
        </p:spPr>
      </p:pic>
      <p:pic>
        <p:nvPicPr>
          <p:cNvPr id="97" name="Picture 96" descr="KotK_hart_geel.png"/>
          <p:cNvPicPr>
            <a:picLocks noChangeAspect="1"/>
          </p:cNvPicPr>
          <p:nvPr userDrawn="1"/>
        </p:nvPicPr>
        <p:blipFill>
          <a:blip r:embed="rId34"/>
          <a:stretch>
            <a:fillRect/>
          </a:stretch>
        </p:blipFill>
        <p:spPr>
          <a:xfrm>
            <a:off x="2490518" y="2016393"/>
            <a:ext cx="487680" cy="487680"/>
          </a:xfrm>
          <a:prstGeom prst="rect">
            <a:avLst/>
          </a:prstGeom>
        </p:spPr>
      </p:pic>
      <p:pic>
        <p:nvPicPr>
          <p:cNvPr id="98" name="Picture 97" descr="KotK_hart_geel.png"/>
          <p:cNvPicPr>
            <a:picLocks noChangeAspect="1"/>
          </p:cNvPicPr>
          <p:nvPr userDrawn="1"/>
        </p:nvPicPr>
        <p:blipFill>
          <a:blip r:embed="rId35"/>
          <a:stretch>
            <a:fillRect/>
          </a:stretch>
        </p:blipFill>
        <p:spPr>
          <a:xfrm>
            <a:off x="3035586" y="2016393"/>
            <a:ext cx="487680" cy="487680"/>
          </a:xfrm>
          <a:prstGeom prst="rect">
            <a:avLst/>
          </a:prstGeom>
        </p:spPr>
      </p:pic>
      <p:pic>
        <p:nvPicPr>
          <p:cNvPr id="99" name="Picture 98" descr="KotK_hart_geel.png"/>
          <p:cNvPicPr>
            <a:picLocks noChangeAspect="1"/>
          </p:cNvPicPr>
          <p:nvPr userDrawn="1"/>
        </p:nvPicPr>
        <p:blipFill>
          <a:blip r:embed="rId36"/>
          <a:stretch>
            <a:fillRect/>
          </a:stretch>
        </p:blipFill>
        <p:spPr>
          <a:xfrm>
            <a:off x="3563720" y="2016393"/>
            <a:ext cx="487680" cy="487680"/>
          </a:xfrm>
          <a:prstGeom prst="rect">
            <a:avLst/>
          </a:prstGeom>
        </p:spPr>
      </p:pic>
      <p:pic>
        <p:nvPicPr>
          <p:cNvPr id="100" name="Picture 99" descr="KotK_hart_geel.png"/>
          <p:cNvPicPr>
            <a:picLocks noChangeAspect="1"/>
          </p:cNvPicPr>
          <p:nvPr userDrawn="1"/>
        </p:nvPicPr>
        <p:blipFill>
          <a:blip r:embed="rId37"/>
          <a:stretch>
            <a:fillRect/>
          </a:stretch>
        </p:blipFill>
        <p:spPr>
          <a:xfrm>
            <a:off x="1408855" y="2544527"/>
            <a:ext cx="487680" cy="487680"/>
          </a:xfrm>
          <a:prstGeom prst="rect">
            <a:avLst/>
          </a:prstGeom>
        </p:spPr>
      </p:pic>
      <p:pic>
        <p:nvPicPr>
          <p:cNvPr id="101" name="Picture 100" descr="KotK_hart_geel.png"/>
          <p:cNvPicPr>
            <a:picLocks noChangeAspect="1"/>
          </p:cNvPicPr>
          <p:nvPr userDrawn="1"/>
        </p:nvPicPr>
        <p:blipFill>
          <a:blip r:embed="rId38"/>
          <a:stretch>
            <a:fillRect/>
          </a:stretch>
        </p:blipFill>
        <p:spPr>
          <a:xfrm>
            <a:off x="1953917" y="2544527"/>
            <a:ext cx="487680" cy="487680"/>
          </a:xfrm>
          <a:prstGeom prst="rect">
            <a:avLst/>
          </a:prstGeom>
        </p:spPr>
      </p:pic>
      <p:pic>
        <p:nvPicPr>
          <p:cNvPr id="102" name="Picture 101" descr="KotK_hart_geel.png"/>
          <p:cNvPicPr>
            <a:picLocks noChangeAspect="1"/>
          </p:cNvPicPr>
          <p:nvPr userDrawn="1"/>
        </p:nvPicPr>
        <p:blipFill>
          <a:blip r:embed="rId39"/>
          <a:stretch>
            <a:fillRect/>
          </a:stretch>
        </p:blipFill>
        <p:spPr>
          <a:xfrm>
            <a:off x="2507452" y="2544527"/>
            <a:ext cx="487680" cy="487680"/>
          </a:xfrm>
          <a:prstGeom prst="rect">
            <a:avLst/>
          </a:prstGeom>
        </p:spPr>
      </p:pic>
      <p:pic>
        <p:nvPicPr>
          <p:cNvPr id="103" name="Picture 102" descr="KotK_hart_geel.png"/>
          <p:cNvPicPr>
            <a:picLocks noChangeAspect="1"/>
          </p:cNvPicPr>
          <p:nvPr userDrawn="1"/>
        </p:nvPicPr>
        <p:blipFill>
          <a:blip r:embed="rId40"/>
          <a:stretch>
            <a:fillRect/>
          </a:stretch>
        </p:blipFill>
        <p:spPr>
          <a:xfrm>
            <a:off x="3052520" y="2544527"/>
            <a:ext cx="487680" cy="487680"/>
          </a:xfrm>
          <a:prstGeom prst="rect">
            <a:avLst/>
          </a:prstGeom>
        </p:spPr>
      </p:pic>
      <p:pic>
        <p:nvPicPr>
          <p:cNvPr id="104" name="Picture 103" descr="KotK_hart_geel.png"/>
          <p:cNvPicPr>
            <a:picLocks noChangeAspect="1"/>
          </p:cNvPicPr>
          <p:nvPr userDrawn="1"/>
        </p:nvPicPr>
        <p:blipFill>
          <a:blip r:embed="rId41"/>
          <a:stretch>
            <a:fillRect/>
          </a:stretch>
        </p:blipFill>
        <p:spPr>
          <a:xfrm>
            <a:off x="3580654" y="2544527"/>
            <a:ext cx="487680" cy="487680"/>
          </a:xfrm>
          <a:prstGeom prst="rect">
            <a:avLst/>
          </a:prstGeom>
        </p:spPr>
      </p:pic>
      <p:pic>
        <p:nvPicPr>
          <p:cNvPr id="105" name="Picture 104" descr="KotK_hart_geel.png"/>
          <p:cNvPicPr>
            <a:picLocks noChangeAspect="1"/>
          </p:cNvPicPr>
          <p:nvPr userDrawn="1"/>
        </p:nvPicPr>
        <p:blipFill>
          <a:blip r:embed="rId42"/>
          <a:stretch>
            <a:fillRect/>
          </a:stretch>
        </p:blipFill>
        <p:spPr>
          <a:xfrm>
            <a:off x="4987402" y="960125"/>
            <a:ext cx="487680" cy="487680"/>
          </a:xfrm>
          <a:prstGeom prst="rect">
            <a:avLst/>
          </a:prstGeom>
        </p:spPr>
      </p:pic>
      <p:pic>
        <p:nvPicPr>
          <p:cNvPr id="106" name="Picture 105" descr="KotK_hart_geel.png"/>
          <p:cNvPicPr>
            <a:picLocks noChangeAspect="1"/>
          </p:cNvPicPr>
          <p:nvPr userDrawn="1"/>
        </p:nvPicPr>
        <p:blipFill>
          <a:blip r:embed="rId43"/>
          <a:stretch>
            <a:fillRect/>
          </a:stretch>
        </p:blipFill>
        <p:spPr>
          <a:xfrm>
            <a:off x="5532464" y="960125"/>
            <a:ext cx="487680" cy="487680"/>
          </a:xfrm>
          <a:prstGeom prst="rect">
            <a:avLst/>
          </a:prstGeom>
        </p:spPr>
      </p:pic>
      <p:pic>
        <p:nvPicPr>
          <p:cNvPr id="107" name="Picture 106" descr="KotK_hart_geel.png"/>
          <p:cNvPicPr>
            <a:picLocks noChangeAspect="1"/>
          </p:cNvPicPr>
          <p:nvPr userDrawn="1"/>
        </p:nvPicPr>
        <p:blipFill>
          <a:blip r:embed="rId44"/>
          <a:stretch>
            <a:fillRect/>
          </a:stretch>
        </p:blipFill>
        <p:spPr>
          <a:xfrm>
            <a:off x="6085999" y="960125"/>
            <a:ext cx="487680" cy="487680"/>
          </a:xfrm>
          <a:prstGeom prst="rect">
            <a:avLst/>
          </a:prstGeom>
        </p:spPr>
      </p:pic>
      <p:pic>
        <p:nvPicPr>
          <p:cNvPr id="108" name="Picture 107" descr="KotK_hart_geel.png"/>
          <p:cNvPicPr>
            <a:picLocks noChangeAspect="1"/>
          </p:cNvPicPr>
          <p:nvPr userDrawn="1"/>
        </p:nvPicPr>
        <p:blipFill>
          <a:blip r:embed="rId45"/>
          <a:stretch>
            <a:fillRect/>
          </a:stretch>
        </p:blipFill>
        <p:spPr>
          <a:xfrm>
            <a:off x="6631067" y="960125"/>
            <a:ext cx="487680" cy="487680"/>
          </a:xfrm>
          <a:prstGeom prst="rect">
            <a:avLst/>
          </a:prstGeom>
        </p:spPr>
      </p:pic>
      <p:pic>
        <p:nvPicPr>
          <p:cNvPr id="109" name="Picture 108" descr="KotK_hart_geel.png"/>
          <p:cNvPicPr>
            <a:picLocks noChangeAspect="1"/>
          </p:cNvPicPr>
          <p:nvPr userDrawn="1"/>
        </p:nvPicPr>
        <p:blipFill>
          <a:blip r:embed="rId46"/>
          <a:stretch>
            <a:fillRect/>
          </a:stretch>
        </p:blipFill>
        <p:spPr>
          <a:xfrm>
            <a:off x="7159201" y="960125"/>
            <a:ext cx="487680" cy="487680"/>
          </a:xfrm>
          <a:prstGeom prst="rect">
            <a:avLst/>
          </a:prstGeom>
        </p:spPr>
      </p:pic>
      <p:pic>
        <p:nvPicPr>
          <p:cNvPr id="110" name="Picture 109" descr="KotK_hart_geel.png"/>
          <p:cNvPicPr>
            <a:picLocks noChangeAspect="1"/>
          </p:cNvPicPr>
          <p:nvPr userDrawn="1"/>
        </p:nvPicPr>
        <p:blipFill>
          <a:blip r:embed="rId47"/>
          <a:stretch>
            <a:fillRect/>
          </a:stretch>
        </p:blipFill>
        <p:spPr>
          <a:xfrm>
            <a:off x="4987402" y="1488259"/>
            <a:ext cx="487680" cy="487680"/>
          </a:xfrm>
          <a:prstGeom prst="rect">
            <a:avLst/>
          </a:prstGeom>
        </p:spPr>
      </p:pic>
      <p:pic>
        <p:nvPicPr>
          <p:cNvPr id="111" name="Picture 110" descr="KotK_hart_geel.png"/>
          <p:cNvPicPr>
            <a:picLocks noChangeAspect="1"/>
          </p:cNvPicPr>
          <p:nvPr userDrawn="1"/>
        </p:nvPicPr>
        <p:blipFill>
          <a:blip r:embed="rId48"/>
          <a:stretch>
            <a:fillRect/>
          </a:stretch>
        </p:blipFill>
        <p:spPr>
          <a:xfrm>
            <a:off x="5532464" y="1488259"/>
            <a:ext cx="487680" cy="487680"/>
          </a:xfrm>
          <a:prstGeom prst="rect">
            <a:avLst/>
          </a:prstGeom>
        </p:spPr>
      </p:pic>
      <p:pic>
        <p:nvPicPr>
          <p:cNvPr id="112" name="Picture 111" descr="KotK_hart_geel.png"/>
          <p:cNvPicPr>
            <a:picLocks noChangeAspect="1"/>
          </p:cNvPicPr>
          <p:nvPr userDrawn="1"/>
        </p:nvPicPr>
        <p:blipFill>
          <a:blip r:embed="rId49"/>
          <a:stretch>
            <a:fillRect/>
          </a:stretch>
        </p:blipFill>
        <p:spPr>
          <a:xfrm>
            <a:off x="6085999" y="1488259"/>
            <a:ext cx="487680" cy="487680"/>
          </a:xfrm>
          <a:prstGeom prst="rect">
            <a:avLst/>
          </a:prstGeom>
        </p:spPr>
      </p:pic>
      <p:pic>
        <p:nvPicPr>
          <p:cNvPr id="113" name="Picture 112" descr="KotK_hart_geel.png"/>
          <p:cNvPicPr>
            <a:picLocks noChangeAspect="1"/>
          </p:cNvPicPr>
          <p:nvPr userDrawn="1"/>
        </p:nvPicPr>
        <p:blipFill>
          <a:blip r:embed="rId50"/>
          <a:stretch>
            <a:fillRect/>
          </a:stretch>
        </p:blipFill>
        <p:spPr>
          <a:xfrm>
            <a:off x="6631067" y="1488259"/>
            <a:ext cx="487680" cy="487680"/>
          </a:xfrm>
          <a:prstGeom prst="rect">
            <a:avLst/>
          </a:prstGeom>
        </p:spPr>
      </p:pic>
      <p:pic>
        <p:nvPicPr>
          <p:cNvPr id="114" name="Picture 113" descr="KotK_hart_geel.png"/>
          <p:cNvPicPr>
            <a:picLocks noChangeAspect="1"/>
          </p:cNvPicPr>
          <p:nvPr userDrawn="1"/>
        </p:nvPicPr>
        <p:blipFill>
          <a:blip r:embed="rId51"/>
          <a:stretch>
            <a:fillRect/>
          </a:stretch>
        </p:blipFill>
        <p:spPr>
          <a:xfrm>
            <a:off x="7159201" y="1488259"/>
            <a:ext cx="487680" cy="487680"/>
          </a:xfrm>
          <a:prstGeom prst="rect">
            <a:avLst/>
          </a:prstGeom>
        </p:spPr>
      </p:pic>
      <p:pic>
        <p:nvPicPr>
          <p:cNvPr id="115" name="Picture 114" descr="KotK_hart_geel.png"/>
          <p:cNvPicPr>
            <a:picLocks noChangeAspect="1"/>
          </p:cNvPicPr>
          <p:nvPr userDrawn="1"/>
        </p:nvPicPr>
        <p:blipFill>
          <a:blip r:embed="rId52"/>
          <a:stretch>
            <a:fillRect/>
          </a:stretch>
        </p:blipFill>
        <p:spPr>
          <a:xfrm>
            <a:off x="4970468" y="2016393"/>
            <a:ext cx="487680" cy="487680"/>
          </a:xfrm>
          <a:prstGeom prst="rect">
            <a:avLst/>
          </a:prstGeom>
        </p:spPr>
      </p:pic>
      <p:pic>
        <p:nvPicPr>
          <p:cNvPr id="116" name="Picture 115" descr="KotK_hart_geel.png"/>
          <p:cNvPicPr>
            <a:picLocks noChangeAspect="1"/>
          </p:cNvPicPr>
          <p:nvPr userDrawn="1"/>
        </p:nvPicPr>
        <p:blipFill>
          <a:blip r:embed="rId53"/>
          <a:stretch>
            <a:fillRect/>
          </a:stretch>
        </p:blipFill>
        <p:spPr>
          <a:xfrm>
            <a:off x="5515530" y="2016393"/>
            <a:ext cx="487680" cy="487680"/>
          </a:xfrm>
          <a:prstGeom prst="rect">
            <a:avLst/>
          </a:prstGeom>
        </p:spPr>
      </p:pic>
      <p:pic>
        <p:nvPicPr>
          <p:cNvPr id="117" name="Picture 116" descr="KotK_hart_geel.png"/>
          <p:cNvPicPr>
            <a:picLocks noChangeAspect="1"/>
          </p:cNvPicPr>
          <p:nvPr userDrawn="1"/>
        </p:nvPicPr>
        <p:blipFill>
          <a:blip r:embed="rId54"/>
          <a:stretch>
            <a:fillRect/>
          </a:stretch>
        </p:blipFill>
        <p:spPr>
          <a:xfrm>
            <a:off x="6069065" y="2016393"/>
            <a:ext cx="487680" cy="487680"/>
          </a:xfrm>
          <a:prstGeom prst="rect">
            <a:avLst/>
          </a:prstGeom>
        </p:spPr>
      </p:pic>
      <p:pic>
        <p:nvPicPr>
          <p:cNvPr id="118" name="Picture 117" descr="KotK_hart_geel.png"/>
          <p:cNvPicPr>
            <a:picLocks noChangeAspect="1"/>
          </p:cNvPicPr>
          <p:nvPr userDrawn="1"/>
        </p:nvPicPr>
        <p:blipFill>
          <a:blip r:embed="rId55"/>
          <a:stretch>
            <a:fillRect/>
          </a:stretch>
        </p:blipFill>
        <p:spPr>
          <a:xfrm>
            <a:off x="6614133" y="2016393"/>
            <a:ext cx="487680" cy="487680"/>
          </a:xfrm>
          <a:prstGeom prst="rect">
            <a:avLst/>
          </a:prstGeom>
        </p:spPr>
      </p:pic>
      <p:pic>
        <p:nvPicPr>
          <p:cNvPr id="119" name="Picture 118" descr="KotK_hart_geel.png"/>
          <p:cNvPicPr>
            <a:picLocks noChangeAspect="1"/>
          </p:cNvPicPr>
          <p:nvPr userDrawn="1"/>
        </p:nvPicPr>
        <p:blipFill>
          <a:blip r:embed="rId56"/>
          <a:stretch>
            <a:fillRect/>
          </a:stretch>
        </p:blipFill>
        <p:spPr>
          <a:xfrm>
            <a:off x="7142267" y="2016393"/>
            <a:ext cx="487680" cy="487680"/>
          </a:xfrm>
          <a:prstGeom prst="rect">
            <a:avLst/>
          </a:prstGeom>
        </p:spPr>
      </p:pic>
      <p:pic>
        <p:nvPicPr>
          <p:cNvPr id="120" name="Picture 119" descr="KotK_hart_geel.png"/>
          <p:cNvPicPr>
            <a:picLocks noChangeAspect="1"/>
          </p:cNvPicPr>
          <p:nvPr userDrawn="1"/>
        </p:nvPicPr>
        <p:blipFill>
          <a:blip r:embed="rId57"/>
          <a:stretch>
            <a:fillRect/>
          </a:stretch>
        </p:blipFill>
        <p:spPr>
          <a:xfrm>
            <a:off x="4987402" y="2544527"/>
            <a:ext cx="487680" cy="487680"/>
          </a:xfrm>
          <a:prstGeom prst="rect">
            <a:avLst/>
          </a:prstGeom>
        </p:spPr>
      </p:pic>
      <p:pic>
        <p:nvPicPr>
          <p:cNvPr id="121" name="Picture 120" descr="KotK_hart_geel.png"/>
          <p:cNvPicPr>
            <a:picLocks noChangeAspect="1"/>
          </p:cNvPicPr>
          <p:nvPr userDrawn="1"/>
        </p:nvPicPr>
        <p:blipFill>
          <a:blip r:embed="rId58"/>
          <a:stretch>
            <a:fillRect/>
          </a:stretch>
        </p:blipFill>
        <p:spPr>
          <a:xfrm>
            <a:off x="5532464" y="2544527"/>
            <a:ext cx="487680" cy="487680"/>
          </a:xfrm>
          <a:prstGeom prst="rect">
            <a:avLst/>
          </a:prstGeom>
        </p:spPr>
      </p:pic>
      <p:pic>
        <p:nvPicPr>
          <p:cNvPr id="122" name="Picture 121" descr="KotK_hart_geel.png"/>
          <p:cNvPicPr>
            <a:picLocks noChangeAspect="1"/>
          </p:cNvPicPr>
          <p:nvPr userDrawn="1"/>
        </p:nvPicPr>
        <p:blipFill>
          <a:blip r:embed="rId59"/>
          <a:stretch>
            <a:fillRect/>
          </a:stretch>
        </p:blipFill>
        <p:spPr>
          <a:xfrm>
            <a:off x="6085999" y="2544527"/>
            <a:ext cx="487680" cy="487680"/>
          </a:xfrm>
          <a:prstGeom prst="rect">
            <a:avLst/>
          </a:prstGeom>
        </p:spPr>
      </p:pic>
      <p:pic>
        <p:nvPicPr>
          <p:cNvPr id="123" name="Picture 122" descr="KotK_hart_geel.png"/>
          <p:cNvPicPr>
            <a:picLocks noChangeAspect="1"/>
          </p:cNvPicPr>
          <p:nvPr userDrawn="1"/>
        </p:nvPicPr>
        <p:blipFill>
          <a:blip r:embed="rId60"/>
          <a:stretch>
            <a:fillRect/>
          </a:stretch>
        </p:blipFill>
        <p:spPr>
          <a:xfrm>
            <a:off x="6631067" y="2544527"/>
            <a:ext cx="487680" cy="487680"/>
          </a:xfrm>
          <a:prstGeom prst="rect">
            <a:avLst/>
          </a:prstGeom>
        </p:spPr>
      </p:pic>
      <p:pic>
        <p:nvPicPr>
          <p:cNvPr id="124" name="Picture 123" descr="KotK_hart_geel.png"/>
          <p:cNvPicPr>
            <a:picLocks noChangeAspect="1"/>
          </p:cNvPicPr>
          <p:nvPr userDrawn="1"/>
        </p:nvPicPr>
        <p:blipFill>
          <a:blip r:embed="rId61"/>
          <a:stretch>
            <a:fillRect/>
          </a:stretch>
        </p:blipFill>
        <p:spPr>
          <a:xfrm>
            <a:off x="7159201" y="2544527"/>
            <a:ext cx="487680" cy="487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ssentitel pagina">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CB5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CB514"/>
              </a:solidFill>
            </a:endParaRPr>
          </a:p>
        </p:txBody>
      </p:sp>
      <p:pic>
        <p:nvPicPr>
          <p:cNvPr id="12" name="Picture 2"/>
          <p:cNvPicPr>
            <a:picLocks noChangeAspect="1"/>
          </p:cNvPicPr>
          <p:nvPr userDrawn="1"/>
        </p:nvPicPr>
        <p:blipFill>
          <a:blip r:embed="rId2"/>
          <a:stretch>
            <a:fillRect/>
          </a:stretch>
        </p:blipFill>
        <p:spPr bwMode="auto">
          <a:xfrm>
            <a:off x="1176110" y="1004221"/>
            <a:ext cx="6839712" cy="4855464"/>
          </a:xfrm>
          <a:prstGeom prst="rect">
            <a:avLst/>
          </a:prstGeom>
          <a:noFill/>
          <a:ln w="9525">
            <a:noFill/>
            <a:miter lim="800000"/>
            <a:headEnd/>
            <a:tailEnd/>
          </a:ln>
        </p:spPr>
      </p:pic>
      <p:pic>
        <p:nvPicPr>
          <p:cNvPr id="6" name="Picture 3" descr="4d_KOTK_bloem_wit.png"/>
          <p:cNvPicPr>
            <a:picLocks noChangeAspect="1"/>
          </p:cNvPicPr>
          <p:nvPr userDrawn="1"/>
        </p:nvPicPr>
        <p:blipFill>
          <a:blip r:embed="rId3"/>
          <a:srcRect/>
          <a:stretch>
            <a:fillRect/>
          </a:stretch>
        </p:blipFill>
        <p:spPr bwMode="auto">
          <a:xfrm>
            <a:off x="3741738" y="1582738"/>
            <a:ext cx="1493837" cy="1493837"/>
          </a:xfrm>
          <a:prstGeom prst="rect">
            <a:avLst/>
          </a:prstGeom>
          <a:noFill/>
          <a:ln w="9525">
            <a:noFill/>
            <a:miter lim="800000"/>
            <a:headEnd/>
            <a:tailEnd/>
          </a:ln>
        </p:spPr>
      </p:pic>
      <p:sp>
        <p:nvSpPr>
          <p:cNvPr id="8" name="Title 1"/>
          <p:cNvSpPr>
            <a:spLocks noGrp="1"/>
          </p:cNvSpPr>
          <p:nvPr>
            <p:ph type="title"/>
          </p:nvPr>
        </p:nvSpPr>
        <p:spPr>
          <a:xfrm>
            <a:off x="1263650" y="2678127"/>
            <a:ext cx="6616700" cy="1168400"/>
          </a:xfrm>
          <a:prstGeom prst="rect">
            <a:avLst/>
          </a:prstGeom>
        </p:spPr>
        <p:txBody>
          <a:bodyPr anchor="b"/>
          <a:lstStyle>
            <a:lvl1pPr algn="ctr">
              <a:lnSpc>
                <a:spcPts val="4800"/>
              </a:lnSpc>
              <a:defRPr sz="4000" b="1" i="0" cap="none">
                <a:solidFill>
                  <a:srgbClr val="3E2B2E"/>
                </a:solidFill>
                <a:latin typeface="Calibri"/>
                <a:cs typeface="Calibri"/>
              </a:defRPr>
            </a:lvl1pPr>
          </a:lstStyle>
          <a:p>
            <a:r>
              <a:rPr lang="nl-BE" dirty="0" smtClean="0"/>
              <a:t>Click to edit Master title style</a:t>
            </a:r>
            <a:endParaRPr lang="en-US" dirty="0"/>
          </a:p>
        </p:txBody>
      </p:sp>
      <p:sp>
        <p:nvSpPr>
          <p:cNvPr id="9" name="Text Placeholder 2"/>
          <p:cNvSpPr>
            <a:spLocks noGrp="1"/>
          </p:cNvSpPr>
          <p:nvPr>
            <p:ph type="body" idx="1"/>
          </p:nvPr>
        </p:nvSpPr>
        <p:spPr>
          <a:xfrm>
            <a:off x="1263650" y="3925907"/>
            <a:ext cx="6616700" cy="1500187"/>
          </a:xfrm>
          <a:prstGeom prst="rect">
            <a:avLst/>
          </a:prstGeom>
        </p:spPr>
        <p:txBody>
          <a:bodyPr anchor="t">
            <a:normAutofit/>
          </a:bodyPr>
          <a:lstStyle>
            <a:lvl1pPr marL="0" indent="0" algn="ctr">
              <a:buNone/>
              <a:defRPr sz="2200" b="0" i="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endParaRPr lang="nl-BE" dirty="0" smtClean="0"/>
          </a:p>
        </p:txBody>
      </p:sp>
      <p:sp>
        <p:nvSpPr>
          <p:cNvPr id="7" name="Date Placeholder 3"/>
          <p:cNvSpPr>
            <a:spLocks noGrp="1"/>
          </p:cNvSpPr>
          <p:nvPr>
            <p:ph type="dt" sz="half" idx="10"/>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chemeClr val="bg1"/>
                </a:solidFill>
                <a:latin typeface="Calibri" pitchFamily="-65" charset="0"/>
                <a:ea typeface="Calibri" pitchFamily="-65" charset="0"/>
                <a:cs typeface="Calibri" pitchFamily="-65" charset="0"/>
              </a:defRPr>
            </a:lvl1pPr>
          </a:lstStyle>
          <a:p>
            <a:pPr>
              <a:defRPr/>
            </a:pPr>
            <a:fld id="{27DB19CD-DAD4-754F-B10C-99D719B9EA00}" type="slidenum">
              <a:rPr lang="en-US"/>
              <a:pPr>
                <a:defRPr/>
              </a:pPr>
              <a:t>‹nr.›</a:t>
            </a:fld>
            <a:r>
              <a:rPr lang="en-US"/>
              <a:t> / oktober 2014</a:t>
            </a: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agina 1">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CB5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CB514"/>
              </a:solidFill>
            </a:endParaRPr>
          </a:p>
        </p:txBody>
      </p:sp>
      <p:pic>
        <p:nvPicPr>
          <p:cNvPr id="6" name="Picture 2"/>
          <p:cNvPicPr>
            <a:picLocks noChangeAspect="1"/>
          </p:cNvPicPr>
          <p:nvPr userDrawn="1"/>
        </p:nvPicPr>
        <p:blipFill>
          <a:blip r:embed="rId2"/>
          <a:srcRect/>
          <a:stretch>
            <a:fillRect/>
          </a:stretch>
        </p:blipFill>
        <p:spPr bwMode="auto">
          <a:xfrm>
            <a:off x="457200" y="-4763"/>
            <a:ext cx="8229600" cy="2000251"/>
          </a:xfrm>
          <a:prstGeom prst="rect">
            <a:avLst/>
          </a:prstGeom>
          <a:noFill/>
          <a:ln w="9525">
            <a:noFill/>
            <a:miter lim="800000"/>
            <a:headEnd/>
            <a:tailEnd/>
          </a:ln>
        </p:spPr>
      </p:pic>
      <p:pic>
        <p:nvPicPr>
          <p:cNvPr id="10" name="Picture 3"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7" name="Title 1"/>
          <p:cNvSpPr>
            <a:spLocks noGrp="1"/>
          </p:cNvSpPr>
          <p:nvPr>
            <p:ph type="title"/>
          </p:nvPr>
        </p:nvSpPr>
        <p:spPr>
          <a:xfrm>
            <a:off x="1376866" y="403200"/>
            <a:ext cx="7767134" cy="689000"/>
          </a:xfrm>
          <a:prstGeom prst="rect">
            <a:avLst/>
          </a:prstGeom>
        </p:spPr>
        <p:txBody>
          <a:bodyPr anchor="t">
            <a:normAutofit/>
          </a:bodyPr>
          <a:lstStyle>
            <a:lvl1pPr algn="l">
              <a:defRPr sz="3000" b="1" i="0" u="none" cap="all" spc="0">
                <a:solidFill>
                  <a:srgbClr val="3E2B2E"/>
                </a:solidFill>
                <a:latin typeface="Calibri"/>
                <a:cs typeface="Calibri"/>
              </a:defRPr>
            </a:lvl1pPr>
          </a:lstStyle>
          <a:p>
            <a:r>
              <a:rPr lang="nl-BE" smtClean="0"/>
              <a:t>Click to edit Master title style</a:t>
            </a:r>
            <a:endParaRPr lang="en-US"/>
          </a:p>
        </p:txBody>
      </p:sp>
      <p:sp>
        <p:nvSpPr>
          <p:cNvPr id="8" name="Content Placeholder 2"/>
          <p:cNvSpPr>
            <a:spLocks noGrp="1"/>
          </p:cNvSpPr>
          <p:nvPr>
            <p:ph idx="1"/>
          </p:nvPr>
        </p:nvSpPr>
        <p:spPr>
          <a:xfrm>
            <a:off x="457200" y="2260600"/>
            <a:ext cx="8229600" cy="3857096"/>
          </a:xfrm>
          <a:prstGeom prst="rect">
            <a:avLst/>
          </a:prstGeom>
        </p:spPr>
        <p:txBody>
          <a:bodyPr/>
          <a:lstStyle>
            <a:lvl1pPr>
              <a:buSzPct val="100000"/>
              <a:buFontTx/>
              <a:buBlip>
                <a:blip r:embed="rId4"/>
              </a:buBlip>
              <a:defRPr sz="2200" b="1" i="0" baseline="0">
                <a:solidFill>
                  <a:srgbClr val="3E2B2E"/>
                </a:solidFill>
                <a:latin typeface="Calibri"/>
                <a:cs typeface="Calibri"/>
              </a:defRPr>
            </a:lvl1pPr>
            <a:lvl2pPr>
              <a:buFont typeface="Arial"/>
              <a:buChar char="•"/>
              <a:defRPr sz="1800" b="0" i="0" spc="30">
                <a:solidFill>
                  <a:schemeClr val="bg1"/>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9" name="Text Placeholder 2"/>
          <p:cNvSpPr>
            <a:spLocks noGrp="1"/>
          </p:cNvSpPr>
          <p:nvPr>
            <p:ph type="body" idx="13"/>
          </p:nvPr>
        </p:nvSpPr>
        <p:spPr>
          <a:xfrm>
            <a:off x="1376866" y="905926"/>
            <a:ext cx="6443133" cy="639762"/>
          </a:xfrm>
          <a:prstGeom prst="rect">
            <a:avLst/>
          </a:prstGeom>
        </p:spPr>
        <p:txBody>
          <a:bodyPr anchor="t"/>
          <a:lstStyle>
            <a:lvl1pPr marL="0" indent="0">
              <a:buNone/>
              <a:defRPr sz="2200" b="0" i="0">
                <a:solidFill>
                  <a:srgbClr val="FCB514"/>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11"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chemeClr val="bg1"/>
                </a:solidFill>
                <a:latin typeface="Calibri" pitchFamily="-65" charset="0"/>
                <a:ea typeface="Calibri" pitchFamily="-65" charset="0"/>
                <a:cs typeface="Calibri" pitchFamily="-65" charset="0"/>
              </a:defRPr>
            </a:lvl1pPr>
          </a:lstStyle>
          <a:p>
            <a:pPr>
              <a:defRPr/>
            </a:pPr>
            <a:fld id="{CEC223FD-42C2-0C4F-A237-BA1C017DA294}" type="slidenum">
              <a:rPr lang="en-US"/>
              <a:pPr>
                <a:defRPr/>
              </a:pPr>
              <a:t>‹nr.›</a:t>
            </a:fld>
            <a:r>
              <a:rPr lang="en-US"/>
              <a:t> / oktober 2014</a:t>
            </a:r>
          </a:p>
        </p:txBody>
      </p:sp>
      <p:sp>
        <p:nvSpPr>
          <p:cNvPr id="12"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agina 2">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3E2B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E2B2E"/>
              </a:solidFill>
            </a:endParaRPr>
          </a:p>
        </p:txBody>
      </p:sp>
      <p:pic>
        <p:nvPicPr>
          <p:cNvPr id="6" name="Picture 2"/>
          <p:cNvPicPr>
            <a:picLocks noChangeAspect="1"/>
          </p:cNvPicPr>
          <p:nvPr userDrawn="1"/>
        </p:nvPicPr>
        <p:blipFill>
          <a:blip r:embed="rId2"/>
          <a:srcRect/>
          <a:stretch>
            <a:fillRect/>
          </a:stretch>
        </p:blipFill>
        <p:spPr bwMode="auto">
          <a:xfrm>
            <a:off x="457200" y="-4763"/>
            <a:ext cx="8229600" cy="2000251"/>
          </a:xfrm>
          <a:prstGeom prst="rect">
            <a:avLst/>
          </a:prstGeom>
          <a:noFill/>
          <a:ln w="9525">
            <a:noFill/>
            <a:miter lim="800000"/>
            <a:headEnd/>
            <a:tailEnd/>
          </a:ln>
        </p:spPr>
      </p:pic>
      <p:pic>
        <p:nvPicPr>
          <p:cNvPr id="10" name="Picture 3" descr="pp_logo_pos.png"/>
          <p:cNvPicPr>
            <a:picLocks noChangeAspect="1"/>
          </p:cNvPicPr>
          <p:nvPr userDrawn="1"/>
        </p:nvPicPr>
        <p:blipFill>
          <a:blip r:embed="rId3"/>
          <a:stretch>
            <a:fillRect/>
          </a:stretch>
        </p:blipFill>
        <p:spPr bwMode="auto">
          <a:xfrm>
            <a:off x="7645554" y="5886450"/>
            <a:ext cx="1190317" cy="742950"/>
          </a:xfrm>
          <a:prstGeom prst="rect">
            <a:avLst/>
          </a:prstGeom>
          <a:noFill/>
          <a:ln w="9525">
            <a:noFill/>
            <a:miter lim="800000"/>
            <a:headEnd/>
            <a:tailEnd/>
          </a:ln>
        </p:spPr>
      </p:pic>
      <p:sp>
        <p:nvSpPr>
          <p:cNvPr id="7" name="Title 1"/>
          <p:cNvSpPr>
            <a:spLocks noGrp="1"/>
          </p:cNvSpPr>
          <p:nvPr>
            <p:ph type="title"/>
          </p:nvPr>
        </p:nvSpPr>
        <p:spPr>
          <a:xfrm>
            <a:off x="1376866" y="403200"/>
            <a:ext cx="7767134" cy="689000"/>
          </a:xfrm>
          <a:prstGeom prst="rect">
            <a:avLst/>
          </a:prstGeom>
        </p:spPr>
        <p:txBody>
          <a:bodyPr anchor="t">
            <a:normAutofit/>
          </a:bodyPr>
          <a:lstStyle>
            <a:lvl1pPr algn="l">
              <a:defRPr sz="3000" b="1" i="0" u="none" cap="all" spc="0">
                <a:solidFill>
                  <a:srgbClr val="3E2B2E"/>
                </a:solidFill>
                <a:latin typeface="Calibri"/>
                <a:cs typeface="Calibri"/>
              </a:defRPr>
            </a:lvl1pPr>
          </a:lstStyle>
          <a:p>
            <a:r>
              <a:rPr lang="nl-BE" smtClean="0"/>
              <a:t>Click to edit Master title style</a:t>
            </a:r>
            <a:endParaRPr lang="en-US"/>
          </a:p>
        </p:txBody>
      </p:sp>
      <p:sp>
        <p:nvSpPr>
          <p:cNvPr id="8" name="Content Placeholder 2"/>
          <p:cNvSpPr>
            <a:spLocks noGrp="1"/>
          </p:cNvSpPr>
          <p:nvPr>
            <p:ph idx="1"/>
          </p:nvPr>
        </p:nvSpPr>
        <p:spPr>
          <a:xfrm>
            <a:off x="457200" y="2260600"/>
            <a:ext cx="8229600" cy="3857096"/>
          </a:xfrm>
          <a:prstGeom prst="rect">
            <a:avLst/>
          </a:prstGeom>
        </p:spPr>
        <p:txBody>
          <a:bodyPr/>
          <a:lstStyle>
            <a:lvl1pPr>
              <a:buSzPct val="100000"/>
              <a:buFontTx/>
              <a:buBlip>
                <a:blip r:embed="rId4"/>
              </a:buBlip>
              <a:defRPr sz="2200" b="1" i="0" baseline="0">
                <a:solidFill>
                  <a:srgbClr val="FCB514"/>
                </a:solidFill>
                <a:latin typeface="Calibri"/>
                <a:cs typeface="Calibri"/>
              </a:defRPr>
            </a:lvl1pPr>
            <a:lvl2pPr>
              <a:buFont typeface="Arial"/>
              <a:buChar char="•"/>
              <a:defRPr sz="1800" b="0" i="0" spc="30">
                <a:solidFill>
                  <a:schemeClr val="bg1"/>
                </a:solidFill>
                <a:latin typeface="Calibri"/>
                <a:cs typeface="Calibri"/>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9" name="Text Placeholder 2"/>
          <p:cNvSpPr>
            <a:spLocks noGrp="1"/>
          </p:cNvSpPr>
          <p:nvPr>
            <p:ph type="body" idx="13"/>
          </p:nvPr>
        </p:nvSpPr>
        <p:spPr>
          <a:xfrm>
            <a:off x="1376866" y="905926"/>
            <a:ext cx="6443133" cy="639762"/>
          </a:xfrm>
          <a:prstGeom prst="rect">
            <a:avLst/>
          </a:prstGeom>
        </p:spPr>
        <p:txBody>
          <a:bodyPr anchor="t"/>
          <a:lstStyle>
            <a:lvl1pPr marL="0" indent="0">
              <a:buNone/>
              <a:defRPr sz="2200" b="0" i="0">
                <a:solidFill>
                  <a:srgbClr val="FCB514"/>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11"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chemeClr val="bg1"/>
                </a:solidFill>
                <a:latin typeface="Calibri" pitchFamily="-65" charset="0"/>
                <a:ea typeface="Calibri" pitchFamily="-65" charset="0"/>
                <a:cs typeface="Calibri" pitchFamily="-65" charset="0"/>
              </a:defRPr>
            </a:lvl1pPr>
          </a:lstStyle>
          <a:p>
            <a:pPr>
              <a:defRPr/>
            </a:pPr>
            <a:fld id="{CEC223FD-42C2-0C4F-A237-BA1C017DA294}" type="slidenum">
              <a:rPr lang="en-US"/>
              <a:pPr>
                <a:defRPr/>
              </a:pPr>
              <a:t>‹nr.›</a:t>
            </a:fld>
            <a:r>
              <a:rPr lang="en-US"/>
              <a:t> / oktober 2014</a:t>
            </a:r>
          </a:p>
        </p:txBody>
      </p:sp>
      <p:sp>
        <p:nvSpPr>
          <p:cNvPr id="12"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agina 3">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457200" y="-4763"/>
            <a:ext cx="8229600" cy="2000251"/>
          </a:xfrm>
          <a:prstGeom prst="rect">
            <a:avLst/>
          </a:prstGeom>
          <a:noFill/>
          <a:ln w="9525">
            <a:noFill/>
            <a:miter lim="800000"/>
            <a:headEnd/>
            <a:tailEnd/>
          </a:ln>
        </p:spPr>
      </p:pic>
      <p:pic>
        <p:nvPicPr>
          <p:cNvPr id="6" name="Picture 2"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12" name="Content Placeholder 2"/>
          <p:cNvSpPr>
            <a:spLocks noGrp="1"/>
          </p:cNvSpPr>
          <p:nvPr>
            <p:ph idx="1"/>
          </p:nvPr>
        </p:nvSpPr>
        <p:spPr>
          <a:xfrm>
            <a:off x="457200" y="2260600"/>
            <a:ext cx="8229600" cy="3857096"/>
          </a:xfrm>
          <a:prstGeom prst="rect">
            <a:avLst/>
          </a:prstGeom>
        </p:spPr>
        <p:txBody>
          <a:bodyPr/>
          <a:lstStyle>
            <a:lvl1pPr>
              <a:buSzPct val="100000"/>
              <a:buFontTx/>
              <a:buBlip>
                <a:blip r:embed="rId4"/>
              </a:buBlip>
              <a:defRPr sz="2200" b="1" i="0" baseline="0">
                <a:solidFill>
                  <a:srgbClr val="3E2B2E"/>
                </a:solidFill>
                <a:latin typeface="Calibri"/>
                <a:cs typeface="Calibri"/>
              </a:defRPr>
            </a:lvl1pPr>
            <a:lvl2pPr>
              <a:buFont typeface="Arial"/>
              <a:buChar char="•"/>
              <a:defRPr sz="1800" b="0" i="0" spc="30">
                <a:solidFill>
                  <a:srgbClr val="FCB514"/>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14" name="Title 1"/>
          <p:cNvSpPr>
            <a:spLocks noGrp="1"/>
          </p:cNvSpPr>
          <p:nvPr>
            <p:ph type="title"/>
          </p:nvPr>
        </p:nvSpPr>
        <p:spPr>
          <a:xfrm>
            <a:off x="1376866" y="403200"/>
            <a:ext cx="7767134" cy="689000"/>
          </a:xfrm>
          <a:prstGeom prst="rect">
            <a:avLst/>
          </a:prstGeom>
        </p:spPr>
        <p:txBody>
          <a:bodyPr anchor="t">
            <a:normAutofit/>
          </a:bodyPr>
          <a:lstStyle>
            <a:lvl1pPr algn="l">
              <a:defRPr sz="3000" b="1" i="0" cap="all">
                <a:solidFill>
                  <a:srgbClr val="3E2B2E"/>
                </a:solidFill>
                <a:latin typeface="Calibri"/>
                <a:cs typeface="Calibri"/>
              </a:defRPr>
            </a:lvl1pPr>
          </a:lstStyle>
          <a:p>
            <a:r>
              <a:rPr lang="nl-BE" smtClean="0"/>
              <a:t>Click to edit Master title style</a:t>
            </a:r>
            <a:endParaRPr lang="en-US"/>
          </a:p>
        </p:txBody>
      </p:sp>
      <p:sp>
        <p:nvSpPr>
          <p:cNvPr id="15" name="Text Placeholder 2"/>
          <p:cNvSpPr>
            <a:spLocks noGrp="1"/>
          </p:cNvSpPr>
          <p:nvPr>
            <p:ph type="body" idx="13"/>
          </p:nvPr>
        </p:nvSpPr>
        <p:spPr>
          <a:xfrm>
            <a:off x="1376866" y="907200"/>
            <a:ext cx="6443133" cy="639762"/>
          </a:xfrm>
          <a:prstGeom prst="rect">
            <a:avLst/>
          </a:prstGeom>
        </p:spPr>
        <p:txBody>
          <a:bodyPr anchor="t"/>
          <a:lstStyle>
            <a:lvl1pPr marL="0" indent="0">
              <a:buNone/>
              <a:defRPr sz="2200" b="0" i="0">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7"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rgbClr val="FCB514"/>
                </a:solidFill>
                <a:latin typeface="Calibri" pitchFamily="-65" charset="0"/>
                <a:ea typeface="Calibri" pitchFamily="-65" charset="0"/>
                <a:cs typeface="Calibri" pitchFamily="-65" charset="0"/>
              </a:defRPr>
            </a:lvl1pPr>
          </a:lstStyle>
          <a:p>
            <a:pPr>
              <a:defRPr/>
            </a:pPr>
            <a:fld id="{578806D7-6668-F54F-9753-EBF5D2403852}" type="slidenum">
              <a:rPr lang="en-US"/>
              <a:pPr>
                <a:defRPr/>
              </a:pPr>
              <a:t>‹nr.›</a:t>
            </a:fld>
            <a:r>
              <a:rPr lang="en-US"/>
              <a:t> / oktober 2014</a:t>
            </a:r>
          </a:p>
        </p:txBody>
      </p:sp>
      <p:sp>
        <p:nvSpPr>
          <p:cNvPr id="8"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agina 4">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457200" y="-4763"/>
            <a:ext cx="8229600" cy="2000251"/>
          </a:xfrm>
          <a:prstGeom prst="rect">
            <a:avLst/>
          </a:prstGeom>
          <a:noFill/>
          <a:ln w="9525">
            <a:noFill/>
            <a:miter lim="800000"/>
            <a:headEnd/>
            <a:tailEnd/>
          </a:ln>
        </p:spPr>
      </p:pic>
      <p:pic>
        <p:nvPicPr>
          <p:cNvPr id="8" name="Picture 2"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6" name="Title 1"/>
          <p:cNvSpPr>
            <a:spLocks noGrp="1"/>
          </p:cNvSpPr>
          <p:nvPr>
            <p:ph type="title"/>
          </p:nvPr>
        </p:nvSpPr>
        <p:spPr>
          <a:xfrm>
            <a:off x="1376866" y="403200"/>
            <a:ext cx="7767134" cy="689000"/>
          </a:xfrm>
          <a:prstGeom prst="rect">
            <a:avLst/>
          </a:prstGeom>
        </p:spPr>
        <p:txBody>
          <a:bodyPr anchor="t">
            <a:normAutofit/>
          </a:bodyPr>
          <a:lstStyle>
            <a:lvl1pPr algn="l">
              <a:defRPr sz="3000" b="1" i="0" cap="all">
                <a:solidFill>
                  <a:srgbClr val="3E2B2E"/>
                </a:solidFill>
                <a:latin typeface="Calibri"/>
                <a:cs typeface="Calibri"/>
              </a:defRPr>
            </a:lvl1pPr>
          </a:lstStyle>
          <a:p>
            <a:r>
              <a:rPr lang="nl-BE" smtClean="0"/>
              <a:t>Click to edit Master title style</a:t>
            </a:r>
            <a:endParaRPr lang="en-US"/>
          </a:p>
        </p:txBody>
      </p:sp>
      <p:sp>
        <p:nvSpPr>
          <p:cNvPr id="7" name="Text Placeholder 2"/>
          <p:cNvSpPr>
            <a:spLocks noGrp="1"/>
          </p:cNvSpPr>
          <p:nvPr>
            <p:ph type="body" idx="13"/>
          </p:nvPr>
        </p:nvSpPr>
        <p:spPr>
          <a:xfrm>
            <a:off x="1376866" y="907200"/>
            <a:ext cx="6443133" cy="639762"/>
          </a:xfrm>
          <a:prstGeom prst="rect">
            <a:avLst/>
          </a:prstGeom>
        </p:spPr>
        <p:txBody>
          <a:bodyPr anchor="t"/>
          <a:lstStyle>
            <a:lvl1pPr marL="0" indent="0">
              <a:buNone/>
              <a:defRPr sz="2200" b="0" i="0">
                <a:solidFill>
                  <a:srgbClr val="FCB514"/>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9" name="Content Placeholder 2"/>
          <p:cNvSpPr>
            <a:spLocks noGrp="1"/>
          </p:cNvSpPr>
          <p:nvPr>
            <p:ph idx="1"/>
          </p:nvPr>
        </p:nvSpPr>
        <p:spPr>
          <a:xfrm>
            <a:off x="457200" y="2260600"/>
            <a:ext cx="8229600" cy="3857096"/>
          </a:xfrm>
          <a:prstGeom prst="rect">
            <a:avLst/>
          </a:prstGeom>
        </p:spPr>
        <p:txBody>
          <a:bodyPr/>
          <a:lstStyle>
            <a:lvl1pPr>
              <a:buSzPct val="100000"/>
              <a:buFontTx/>
              <a:buBlip>
                <a:blip r:embed="rId4"/>
              </a:buBlip>
              <a:defRPr sz="2200" b="1" i="0" baseline="0">
                <a:solidFill>
                  <a:srgbClr val="3E2B2E"/>
                </a:solidFill>
                <a:latin typeface="Calibri"/>
                <a:cs typeface="Calibri"/>
              </a:defRPr>
            </a:lvl1pPr>
            <a:lvl2pPr>
              <a:buFont typeface="Arial"/>
              <a:buChar char="•"/>
              <a:defRPr sz="1800" b="0" i="0" spc="30">
                <a:solidFill>
                  <a:srgbClr val="FCB514"/>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10"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rgbClr val="FCB514"/>
                </a:solidFill>
                <a:latin typeface="Calibri" pitchFamily="-65" charset="0"/>
                <a:ea typeface="Calibri" pitchFamily="-65" charset="0"/>
                <a:cs typeface="Calibri" pitchFamily="-65" charset="0"/>
              </a:defRPr>
            </a:lvl1pPr>
          </a:lstStyle>
          <a:p>
            <a:pPr>
              <a:defRPr/>
            </a:pPr>
            <a:fld id="{2CFBD29E-7EAB-2948-8A1B-76F9378D17ED}" type="slidenum">
              <a:rPr lang="en-US"/>
              <a:pPr>
                <a:defRPr/>
              </a:pPr>
              <a:t>‹nr.›</a:t>
            </a:fld>
            <a:r>
              <a:rPr lang="en-US"/>
              <a:t> / oktober 2014</a:t>
            </a:r>
          </a:p>
        </p:txBody>
      </p:sp>
      <p:sp>
        <p:nvSpPr>
          <p:cNvPr id="11"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agina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tretch>
            <a:fillRect/>
          </a:stretch>
        </p:blipFill>
        <p:spPr bwMode="auto">
          <a:xfrm>
            <a:off x="457328" y="-4763"/>
            <a:ext cx="8229343" cy="2000251"/>
          </a:xfrm>
          <a:prstGeom prst="rect">
            <a:avLst/>
          </a:prstGeom>
          <a:noFill/>
          <a:ln w="9525">
            <a:noFill/>
            <a:miter lim="800000"/>
            <a:headEnd/>
            <a:tailEnd/>
          </a:ln>
        </p:spPr>
      </p:pic>
      <p:pic>
        <p:nvPicPr>
          <p:cNvPr id="8" name="Picture 2"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6" name="Title 1"/>
          <p:cNvSpPr>
            <a:spLocks noGrp="1"/>
          </p:cNvSpPr>
          <p:nvPr>
            <p:ph type="title"/>
          </p:nvPr>
        </p:nvSpPr>
        <p:spPr>
          <a:xfrm>
            <a:off x="1376866" y="403200"/>
            <a:ext cx="7767134" cy="689000"/>
          </a:xfrm>
          <a:prstGeom prst="rect">
            <a:avLst/>
          </a:prstGeom>
        </p:spPr>
        <p:txBody>
          <a:bodyPr anchor="t">
            <a:normAutofit/>
          </a:bodyPr>
          <a:lstStyle>
            <a:lvl1pPr algn="l">
              <a:defRPr sz="3000" b="1" i="0" cap="all">
                <a:solidFill>
                  <a:srgbClr val="FCB514"/>
                </a:solidFill>
                <a:latin typeface="Calibri"/>
                <a:cs typeface="Calibri"/>
              </a:defRPr>
            </a:lvl1pPr>
          </a:lstStyle>
          <a:p>
            <a:r>
              <a:rPr lang="nl-BE" smtClean="0"/>
              <a:t>Click to edit Master title style</a:t>
            </a:r>
            <a:endParaRPr lang="en-US"/>
          </a:p>
        </p:txBody>
      </p:sp>
      <p:sp>
        <p:nvSpPr>
          <p:cNvPr id="7" name="Text Placeholder 2"/>
          <p:cNvSpPr>
            <a:spLocks noGrp="1"/>
          </p:cNvSpPr>
          <p:nvPr>
            <p:ph type="body" idx="13"/>
          </p:nvPr>
        </p:nvSpPr>
        <p:spPr>
          <a:xfrm>
            <a:off x="1376866" y="907200"/>
            <a:ext cx="6443133" cy="639762"/>
          </a:xfrm>
          <a:prstGeom prst="rect">
            <a:avLst/>
          </a:prstGeom>
        </p:spPr>
        <p:txBody>
          <a:bodyPr anchor="t"/>
          <a:lstStyle>
            <a:lvl1pPr marL="0" indent="0">
              <a:buNone/>
              <a:defRPr sz="2200" b="0" i="0">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9" name="Content Placeholder 2"/>
          <p:cNvSpPr>
            <a:spLocks noGrp="1"/>
          </p:cNvSpPr>
          <p:nvPr>
            <p:ph idx="1"/>
          </p:nvPr>
        </p:nvSpPr>
        <p:spPr>
          <a:xfrm>
            <a:off x="575733" y="2421466"/>
            <a:ext cx="3759200" cy="3464983"/>
          </a:xfrm>
          <a:prstGeom prst="rect">
            <a:avLst/>
          </a:prstGeom>
        </p:spPr>
        <p:txBody>
          <a:bodyPr/>
          <a:lstStyle>
            <a:lvl1pPr>
              <a:buSzPct val="100000"/>
              <a:buFontTx/>
              <a:buBlip>
                <a:blip r:embed="rId4"/>
              </a:buBlip>
              <a:defRPr sz="1800" b="1" i="0" baseline="0">
                <a:solidFill>
                  <a:srgbClr val="3E2B2E"/>
                </a:solidFill>
                <a:latin typeface="Calibri"/>
                <a:cs typeface="Calibri"/>
              </a:defRPr>
            </a:lvl1pPr>
            <a:lvl2pPr marL="742950" marR="0" indent="-285750" algn="l" defTabSz="457200" rtl="0" eaLnBrk="0" fontAlgn="base" latinLnBrk="0" hangingPunct="0">
              <a:lnSpc>
                <a:spcPct val="100000"/>
              </a:lnSpc>
              <a:spcBef>
                <a:spcPct val="20000"/>
              </a:spcBef>
              <a:spcAft>
                <a:spcPct val="0"/>
              </a:spcAft>
              <a:buClrTx/>
              <a:buSzTx/>
              <a:buFont typeface="Arial"/>
              <a:buChar char="•"/>
              <a:tabLst/>
              <a:defRPr sz="1250" b="0" i="0" spc="30">
                <a:solidFill>
                  <a:schemeClr val="bg1"/>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nl-BE" smtClean="0"/>
          </a:p>
          <a:p>
            <a:pPr lvl="1"/>
            <a:endParaRPr lang="nl-BE" smtClean="0"/>
          </a:p>
          <a:p>
            <a:pPr lvl="0"/>
            <a:r>
              <a:rPr lang="nl-BE" smtClean="0"/>
              <a:t>Click to edit Master text styles</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en-US"/>
          </a:p>
          <a:p>
            <a:pPr lvl="1"/>
            <a:endParaRPr lang="en-US"/>
          </a:p>
        </p:txBody>
      </p:sp>
      <p:sp>
        <p:nvSpPr>
          <p:cNvPr id="10"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rgbClr val="FCB514"/>
                </a:solidFill>
                <a:latin typeface="Calibri" pitchFamily="-65" charset="0"/>
                <a:ea typeface="Calibri" pitchFamily="-65" charset="0"/>
                <a:cs typeface="Calibri" pitchFamily="-65" charset="0"/>
              </a:defRPr>
            </a:lvl1pPr>
          </a:lstStyle>
          <a:p>
            <a:pPr>
              <a:defRPr/>
            </a:pPr>
            <a:fld id="{2CFBD29E-7EAB-2948-8A1B-76F9378D17ED}" type="slidenum">
              <a:rPr lang="en-US"/>
              <a:pPr>
                <a:defRPr/>
              </a:pPr>
              <a:t>‹nr.›</a:t>
            </a:fld>
            <a:r>
              <a:rPr lang="en-US"/>
              <a:t> / oktober 2014</a:t>
            </a:r>
          </a:p>
        </p:txBody>
      </p:sp>
      <p:sp>
        <p:nvSpPr>
          <p:cNvPr id="11"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
        <p:nvSpPr>
          <p:cNvPr id="17" name="Content Placeholder 2"/>
          <p:cNvSpPr>
            <a:spLocks noGrp="1"/>
          </p:cNvSpPr>
          <p:nvPr>
            <p:ph idx="16"/>
          </p:nvPr>
        </p:nvSpPr>
        <p:spPr>
          <a:xfrm>
            <a:off x="4809068" y="2421467"/>
            <a:ext cx="3759200" cy="3200400"/>
          </a:xfrm>
          <a:prstGeom prst="rect">
            <a:avLst/>
          </a:prstGeom>
        </p:spPr>
        <p:txBody>
          <a:bodyPr/>
          <a:lstStyle>
            <a:lvl1pPr>
              <a:buSzPct val="100000"/>
              <a:buFontTx/>
              <a:buBlip>
                <a:blip r:embed="rId4"/>
              </a:buBlip>
              <a:defRPr sz="1800" b="1" i="0" baseline="0">
                <a:solidFill>
                  <a:srgbClr val="3E2B2E"/>
                </a:solidFill>
                <a:latin typeface="Calibri"/>
                <a:cs typeface="Calibri"/>
              </a:defRPr>
            </a:lvl1pPr>
            <a:lvl2pPr marL="742950" marR="0" indent="-285750" algn="l" defTabSz="457200" rtl="0" eaLnBrk="0" fontAlgn="base" latinLnBrk="0" hangingPunct="0">
              <a:lnSpc>
                <a:spcPct val="100000"/>
              </a:lnSpc>
              <a:spcBef>
                <a:spcPct val="20000"/>
              </a:spcBef>
              <a:spcAft>
                <a:spcPct val="0"/>
              </a:spcAft>
              <a:buClrTx/>
              <a:buSzTx/>
              <a:buFont typeface="Arial"/>
              <a:buChar char="•"/>
              <a:tabLst/>
              <a:defRPr sz="1250" b="0" i="0" spc="30">
                <a:solidFill>
                  <a:schemeClr val="bg1"/>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nl-BE" smtClean="0"/>
          </a:p>
          <a:p>
            <a:pPr lvl="1"/>
            <a:endParaRPr lang="nl-BE" smtClean="0"/>
          </a:p>
          <a:p>
            <a:pPr lvl="0"/>
            <a:r>
              <a:rPr lang="nl-BE" smtClean="0"/>
              <a:t>Click to edit Master text styles</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en-US"/>
          </a:p>
          <a:p>
            <a:pPr lvl="1"/>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agina 6">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tretch>
            <a:fillRect/>
          </a:stretch>
        </p:blipFill>
        <p:spPr bwMode="auto">
          <a:xfrm>
            <a:off x="457328" y="-4763"/>
            <a:ext cx="8229343" cy="2000250"/>
          </a:xfrm>
          <a:prstGeom prst="rect">
            <a:avLst/>
          </a:prstGeom>
          <a:noFill/>
          <a:ln w="9525">
            <a:noFill/>
            <a:miter lim="800000"/>
            <a:headEnd/>
            <a:tailEnd/>
          </a:ln>
        </p:spPr>
      </p:pic>
      <p:pic>
        <p:nvPicPr>
          <p:cNvPr id="8" name="Picture 2"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6" name="Title 1"/>
          <p:cNvSpPr>
            <a:spLocks noGrp="1"/>
          </p:cNvSpPr>
          <p:nvPr>
            <p:ph type="title"/>
          </p:nvPr>
        </p:nvSpPr>
        <p:spPr>
          <a:xfrm>
            <a:off x="1376866" y="403200"/>
            <a:ext cx="7767134" cy="689000"/>
          </a:xfrm>
          <a:prstGeom prst="rect">
            <a:avLst/>
          </a:prstGeom>
        </p:spPr>
        <p:txBody>
          <a:bodyPr anchor="t">
            <a:normAutofit/>
          </a:bodyPr>
          <a:lstStyle>
            <a:lvl1pPr algn="l">
              <a:defRPr sz="3000" b="1" i="0" cap="all">
                <a:solidFill>
                  <a:srgbClr val="3E2B2E"/>
                </a:solidFill>
                <a:latin typeface="Calibri"/>
                <a:cs typeface="Calibri"/>
              </a:defRPr>
            </a:lvl1pPr>
          </a:lstStyle>
          <a:p>
            <a:r>
              <a:rPr lang="nl-BE" smtClean="0"/>
              <a:t>Click to edit Master title style</a:t>
            </a:r>
            <a:endParaRPr lang="en-US"/>
          </a:p>
        </p:txBody>
      </p:sp>
      <p:sp>
        <p:nvSpPr>
          <p:cNvPr id="7" name="Text Placeholder 2"/>
          <p:cNvSpPr>
            <a:spLocks noGrp="1"/>
          </p:cNvSpPr>
          <p:nvPr>
            <p:ph type="body" idx="13"/>
          </p:nvPr>
        </p:nvSpPr>
        <p:spPr>
          <a:xfrm>
            <a:off x="1376866" y="907200"/>
            <a:ext cx="6443133" cy="639762"/>
          </a:xfrm>
          <a:prstGeom prst="rect">
            <a:avLst/>
          </a:prstGeom>
        </p:spPr>
        <p:txBody>
          <a:bodyPr anchor="t"/>
          <a:lstStyle>
            <a:lvl1pPr marL="0" indent="0">
              <a:buNone/>
              <a:defRPr sz="2200" b="0" i="0">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9" name="Content Placeholder 2"/>
          <p:cNvSpPr>
            <a:spLocks noGrp="1"/>
          </p:cNvSpPr>
          <p:nvPr>
            <p:ph idx="1"/>
          </p:nvPr>
        </p:nvSpPr>
        <p:spPr>
          <a:xfrm>
            <a:off x="575733" y="2421466"/>
            <a:ext cx="3759200" cy="3464983"/>
          </a:xfrm>
          <a:prstGeom prst="rect">
            <a:avLst/>
          </a:prstGeom>
        </p:spPr>
        <p:txBody>
          <a:bodyPr/>
          <a:lstStyle>
            <a:lvl1pPr>
              <a:buSzPct val="100000"/>
              <a:buFontTx/>
              <a:buBlip>
                <a:blip r:embed="rId4"/>
              </a:buBlip>
              <a:defRPr sz="1800" b="1" i="0" baseline="0">
                <a:solidFill>
                  <a:srgbClr val="FCB514"/>
                </a:solidFill>
                <a:latin typeface="Calibri"/>
                <a:cs typeface="Calibri"/>
              </a:defRPr>
            </a:lvl1pPr>
            <a:lvl2pPr marL="742950" marR="0" indent="-285750" algn="l" defTabSz="457200" rtl="0" eaLnBrk="0" fontAlgn="base" latinLnBrk="0" hangingPunct="0">
              <a:lnSpc>
                <a:spcPct val="100000"/>
              </a:lnSpc>
              <a:spcBef>
                <a:spcPct val="20000"/>
              </a:spcBef>
              <a:spcAft>
                <a:spcPct val="0"/>
              </a:spcAft>
              <a:buClrTx/>
              <a:buSzTx/>
              <a:buFont typeface="Arial"/>
              <a:buChar char="•"/>
              <a:tabLst/>
              <a:defRPr sz="1250" b="0" i="0" spc="30">
                <a:solidFill>
                  <a:schemeClr val="bg1"/>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nl-BE" smtClean="0"/>
          </a:p>
          <a:p>
            <a:pPr lvl="1"/>
            <a:endParaRPr lang="nl-BE" smtClean="0"/>
          </a:p>
          <a:p>
            <a:pPr lvl="0"/>
            <a:r>
              <a:rPr lang="nl-BE" smtClean="0"/>
              <a:t>Click to edit Master text styles</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en-US"/>
          </a:p>
          <a:p>
            <a:pPr lvl="1"/>
            <a:endParaRPr lang="en-US"/>
          </a:p>
        </p:txBody>
      </p:sp>
      <p:sp>
        <p:nvSpPr>
          <p:cNvPr id="10" name="Date Placeholder 3"/>
          <p:cNvSpPr>
            <a:spLocks noGrp="1"/>
          </p:cNvSpPr>
          <p:nvPr>
            <p:ph type="dt" sz="half" idx="14"/>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rgbClr val="FCB514"/>
                </a:solidFill>
                <a:latin typeface="Calibri" pitchFamily="-65" charset="0"/>
                <a:ea typeface="Calibri" pitchFamily="-65" charset="0"/>
                <a:cs typeface="Calibri" pitchFamily="-65" charset="0"/>
              </a:defRPr>
            </a:lvl1pPr>
          </a:lstStyle>
          <a:p>
            <a:pPr>
              <a:defRPr/>
            </a:pPr>
            <a:fld id="{2CFBD29E-7EAB-2948-8A1B-76F9378D17ED}" type="slidenum">
              <a:rPr lang="en-US"/>
              <a:pPr>
                <a:defRPr/>
              </a:pPr>
              <a:t>‹nr.›</a:t>
            </a:fld>
            <a:r>
              <a:rPr lang="en-US"/>
              <a:t> / oktober 2014</a:t>
            </a:r>
          </a:p>
        </p:txBody>
      </p:sp>
      <p:sp>
        <p:nvSpPr>
          <p:cNvPr id="11"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
        <p:nvSpPr>
          <p:cNvPr id="17" name="Content Placeholder 2"/>
          <p:cNvSpPr>
            <a:spLocks noGrp="1"/>
          </p:cNvSpPr>
          <p:nvPr>
            <p:ph idx="16"/>
          </p:nvPr>
        </p:nvSpPr>
        <p:spPr>
          <a:xfrm>
            <a:off x="4809068" y="2421467"/>
            <a:ext cx="3759200" cy="3200400"/>
          </a:xfrm>
          <a:prstGeom prst="rect">
            <a:avLst/>
          </a:prstGeom>
        </p:spPr>
        <p:txBody>
          <a:bodyPr/>
          <a:lstStyle>
            <a:lvl1pPr>
              <a:buSzPct val="100000"/>
              <a:buFontTx/>
              <a:buBlip>
                <a:blip r:embed="rId4"/>
              </a:buBlip>
              <a:defRPr sz="1800" b="1" i="0" baseline="0">
                <a:solidFill>
                  <a:srgbClr val="FCB514"/>
                </a:solidFill>
                <a:latin typeface="Calibri"/>
                <a:cs typeface="Calibri"/>
              </a:defRPr>
            </a:lvl1pPr>
            <a:lvl2pPr marL="742950" marR="0" indent="-285750" algn="l" defTabSz="457200" rtl="0" eaLnBrk="0" fontAlgn="base" latinLnBrk="0" hangingPunct="0">
              <a:lnSpc>
                <a:spcPct val="100000"/>
              </a:lnSpc>
              <a:spcBef>
                <a:spcPct val="20000"/>
              </a:spcBef>
              <a:spcAft>
                <a:spcPct val="0"/>
              </a:spcAft>
              <a:buClrTx/>
              <a:buSzTx/>
              <a:buFont typeface="Arial"/>
              <a:buChar char="•"/>
              <a:tabLst/>
              <a:defRPr sz="1250" b="0" i="0" spc="30">
                <a:solidFill>
                  <a:schemeClr val="bg1"/>
                </a:solidFill>
                <a:latin typeface="Calibri"/>
                <a:cs typeface="Calibri"/>
              </a:defRPr>
            </a:lvl2pPr>
            <a:lvl3pPr>
              <a:defRPr sz="1600">
                <a:solidFill>
                  <a:srgbClr val="3E2B2E"/>
                </a:solidFill>
              </a:defRPr>
            </a:lvl3pPr>
            <a:lvl4pPr>
              <a:defRPr sz="1600">
                <a:solidFill>
                  <a:srgbClr val="3E2B2E"/>
                </a:solidFill>
              </a:defRPr>
            </a:lvl4pPr>
            <a:lvl5pPr>
              <a:defRPr sz="1600">
                <a:solidFill>
                  <a:srgbClr val="3E2B2E"/>
                </a:solidFill>
              </a:defRPr>
            </a:lvl5pPr>
          </a:lstStyle>
          <a:p>
            <a:pPr lvl="0"/>
            <a:r>
              <a:rPr lang="nl-BE" smtClean="0"/>
              <a:t>Click to edit Master text styles</a:t>
            </a:r>
          </a:p>
          <a:p>
            <a:pPr lvl="1"/>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nl-BE" smtClean="0"/>
          </a:p>
          <a:p>
            <a:pPr lvl="1"/>
            <a:endParaRPr lang="nl-BE" smtClean="0"/>
          </a:p>
          <a:p>
            <a:pPr lvl="0"/>
            <a:r>
              <a:rPr lang="nl-BE" smtClean="0"/>
              <a:t>Click to edit Master text styles</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marL="742950" marR="0" lvl="1" indent="-285750" algn="l" defTabSz="457200" rtl="0" eaLnBrk="0" fontAlgn="base" latinLnBrk="0" hangingPunct="0">
              <a:lnSpc>
                <a:spcPct val="100000"/>
              </a:lnSpc>
              <a:spcBef>
                <a:spcPct val="20000"/>
              </a:spcBef>
              <a:spcAft>
                <a:spcPct val="0"/>
              </a:spcAft>
              <a:buClrTx/>
              <a:buSzTx/>
              <a:buFont typeface="Arial"/>
              <a:buChar char="•"/>
              <a:tabLst/>
              <a:defRPr/>
            </a:pPr>
            <a:r>
              <a:rPr lang="nl-BE" smtClean="0"/>
              <a:t>Second level</a:t>
            </a:r>
          </a:p>
          <a:p>
            <a:pPr lvl="1"/>
            <a:endParaRPr lang="en-US"/>
          </a:p>
          <a:p>
            <a:pPr lvl="1"/>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agina foto">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457200" y="-4763"/>
            <a:ext cx="8229600" cy="2000251"/>
          </a:xfrm>
          <a:prstGeom prst="rect">
            <a:avLst/>
          </a:prstGeom>
          <a:noFill/>
          <a:ln w="9525">
            <a:noFill/>
            <a:miter lim="800000"/>
            <a:headEnd/>
            <a:tailEnd/>
          </a:ln>
        </p:spPr>
      </p:pic>
      <p:pic>
        <p:nvPicPr>
          <p:cNvPr id="6" name="Picture 2" descr="pp_logo_pos.png"/>
          <p:cNvPicPr>
            <a:picLocks noChangeAspect="1"/>
          </p:cNvPicPr>
          <p:nvPr userDrawn="1"/>
        </p:nvPicPr>
        <p:blipFill>
          <a:blip r:embed="rId3"/>
          <a:srcRect/>
          <a:stretch>
            <a:fillRect/>
          </a:stretch>
        </p:blipFill>
        <p:spPr bwMode="auto">
          <a:xfrm>
            <a:off x="7645400" y="5886450"/>
            <a:ext cx="1190625" cy="742950"/>
          </a:xfrm>
          <a:prstGeom prst="rect">
            <a:avLst/>
          </a:prstGeom>
          <a:noFill/>
          <a:ln w="9525">
            <a:noFill/>
            <a:miter lim="800000"/>
            <a:headEnd/>
            <a:tailEnd/>
          </a:ln>
        </p:spPr>
      </p:pic>
      <p:sp>
        <p:nvSpPr>
          <p:cNvPr id="11" name="Content Placeholder 14"/>
          <p:cNvSpPr>
            <a:spLocks noGrp="1"/>
          </p:cNvSpPr>
          <p:nvPr>
            <p:ph sz="quarter" idx="16"/>
          </p:nvPr>
        </p:nvSpPr>
        <p:spPr>
          <a:xfrm>
            <a:off x="3403599" y="2529606"/>
            <a:ext cx="4692121" cy="3191933"/>
          </a:xfrm>
          <a:prstGeom prst="rect">
            <a:avLst/>
          </a:prstGeom>
        </p:spPr>
        <p:txBody>
          <a:bodyPr vert="horz"/>
          <a:lstStyle>
            <a:lvl1pPr>
              <a:buSzPct val="100000"/>
              <a:buFontTx/>
              <a:buBlip>
                <a:blip r:embed="rId4"/>
              </a:buBlip>
              <a:defRPr sz="1250" b="0" i="0">
                <a:solidFill>
                  <a:srgbClr val="3E2B2E"/>
                </a:solidFill>
                <a:latin typeface="Calibri"/>
                <a:cs typeface="Calibri"/>
              </a:defRPr>
            </a:lvl1pPr>
            <a:lvl2pPr>
              <a:buFont typeface="Arial"/>
              <a:buChar char="•"/>
              <a:defRPr sz="1400" b="0" i="0">
                <a:latin typeface="MiloOT-Xbold"/>
                <a:cs typeface="MiloOT-Xbold"/>
              </a:defRPr>
            </a:lvl2pPr>
            <a:lvl3pPr>
              <a:defRPr sz="1200"/>
            </a:lvl3pPr>
            <a:lvl4pPr>
              <a:defRPr sz="1200"/>
            </a:lvl4pPr>
            <a:lvl5pPr>
              <a:defRPr sz="1200"/>
            </a:lvl5pPr>
          </a:lstStyle>
          <a:p>
            <a:pPr lvl="0"/>
            <a:r>
              <a:rPr lang="nl-BE"/>
              <a:t>Click to edit Master text styles</a:t>
            </a:r>
          </a:p>
        </p:txBody>
      </p:sp>
      <p:sp>
        <p:nvSpPr>
          <p:cNvPr id="15" name="Title 1"/>
          <p:cNvSpPr>
            <a:spLocks noGrp="1"/>
          </p:cNvSpPr>
          <p:nvPr>
            <p:ph type="title"/>
          </p:nvPr>
        </p:nvSpPr>
        <p:spPr>
          <a:xfrm>
            <a:off x="1376866" y="403200"/>
            <a:ext cx="7767134" cy="689000"/>
          </a:xfrm>
          <a:prstGeom prst="rect">
            <a:avLst/>
          </a:prstGeom>
        </p:spPr>
        <p:txBody>
          <a:bodyPr anchor="t">
            <a:normAutofit/>
          </a:bodyPr>
          <a:lstStyle>
            <a:lvl1pPr algn="l">
              <a:defRPr sz="3000" b="1" i="0" cap="all">
                <a:solidFill>
                  <a:srgbClr val="3E2B2E"/>
                </a:solidFill>
                <a:latin typeface="Calibri"/>
                <a:cs typeface="Calibri"/>
              </a:defRPr>
            </a:lvl1pPr>
          </a:lstStyle>
          <a:p>
            <a:r>
              <a:rPr lang="nl-BE" smtClean="0"/>
              <a:t>Click to edit Master title style</a:t>
            </a:r>
            <a:endParaRPr lang="en-US"/>
          </a:p>
        </p:txBody>
      </p:sp>
      <p:sp>
        <p:nvSpPr>
          <p:cNvPr id="16" name="Text Placeholder 2"/>
          <p:cNvSpPr>
            <a:spLocks noGrp="1"/>
          </p:cNvSpPr>
          <p:nvPr>
            <p:ph type="body" idx="13"/>
          </p:nvPr>
        </p:nvSpPr>
        <p:spPr>
          <a:xfrm>
            <a:off x="1376866" y="907200"/>
            <a:ext cx="6443133" cy="639762"/>
          </a:xfrm>
          <a:prstGeom prst="rect">
            <a:avLst/>
          </a:prstGeom>
        </p:spPr>
        <p:txBody>
          <a:bodyPr anchor="t"/>
          <a:lstStyle>
            <a:lvl1pPr marL="0" indent="0">
              <a:buNone/>
              <a:defRPr sz="2200" b="0" i="0">
                <a:solidFill>
                  <a:schemeClr val="bg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7" name="Date Placeholder 3"/>
          <p:cNvSpPr>
            <a:spLocks noGrp="1"/>
          </p:cNvSpPr>
          <p:nvPr>
            <p:ph type="dt" sz="half" idx="17"/>
          </p:nvPr>
        </p:nvSpPr>
        <p:spPr>
          <a:xfrm>
            <a:off x="403225"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solidFill>
                  <a:srgbClr val="FCB514"/>
                </a:solidFill>
                <a:latin typeface="Calibri" pitchFamily="-65" charset="0"/>
                <a:ea typeface="Calibri" pitchFamily="-65" charset="0"/>
                <a:cs typeface="Calibri" pitchFamily="-65" charset="0"/>
              </a:defRPr>
            </a:lvl1pPr>
          </a:lstStyle>
          <a:p>
            <a:pPr>
              <a:defRPr/>
            </a:pPr>
            <a:fld id="{89749001-8C75-944D-B530-743380DAE571}" type="slidenum">
              <a:rPr lang="en-US"/>
              <a:pPr>
                <a:defRPr/>
              </a:pPr>
              <a:t>‹nr.›</a:t>
            </a:fld>
            <a:r>
              <a:rPr lang="en-US"/>
              <a:t> / oktober 2014</a:t>
            </a:r>
          </a:p>
        </p:txBody>
      </p:sp>
      <p:sp>
        <p:nvSpPr>
          <p:cNvPr id="8" name="Footer Placeholder 4"/>
          <p:cNvSpPr>
            <a:spLocks noGrp="1"/>
          </p:cNvSpPr>
          <p:nvPr>
            <p:ph type="ftr" sz="quarter" idx="18"/>
          </p:nvPr>
        </p:nvSpPr>
        <p:spPr>
          <a:xfrm>
            <a:off x="3124200" y="6356350"/>
            <a:ext cx="2895600" cy="365125"/>
          </a:xfrm>
          <a:prstGeom prst="rect">
            <a:avLst/>
          </a:prstGeom>
        </p:spPr>
        <p:txBody>
          <a:bodyPr/>
          <a:lstStyle>
            <a:lvl1pPr fontAlgn="auto">
              <a:spcBef>
                <a:spcPts val="0"/>
              </a:spcBef>
              <a:spcAft>
                <a:spcPts val="0"/>
              </a:spcAft>
              <a:defRPr sz="1000" b="0" i="0">
                <a:solidFill>
                  <a:schemeClr val="bg1"/>
                </a:solidFill>
                <a:latin typeface="Calibri"/>
                <a:ea typeface="+mn-ea"/>
                <a:cs typeface="Calibri"/>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5" r:id="rId4"/>
    <p:sldLayoutId id="2147483681" r:id="rId5"/>
    <p:sldLayoutId id="2147483682" r:id="rId6"/>
    <p:sldLayoutId id="2147483686" r:id="rId7"/>
    <p:sldLayoutId id="2147483687" r:id="rId8"/>
    <p:sldLayoutId id="2147483683" r:id="rId9"/>
    <p:sldLayoutId id="2147483684" r:id="rId10"/>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65" charset="-128"/>
          <a:cs typeface="ヒラギノ角ゴ Pro W3"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5pPr>
      <a:lvl6pPr marL="457200" algn="ctr" defTabSz="457200" rtl="0" fontAlgn="base">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6pPr>
      <a:lvl7pPr marL="914400" algn="ctr" defTabSz="457200" rtl="0" fontAlgn="base">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7pPr>
      <a:lvl8pPr marL="1371600" algn="ctr" defTabSz="457200" rtl="0" fontAlgn="base">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8pPr>
      <a:lvl9pPr marL="1828800" algn="ctr" defTabSz="457200" rtl="0" fontAlgn="base">
        <a:spcBef>
          <a:spcPct val="0"/>
        </a:spcBef>
        <a:spcAft>
          <a:spcPct val="0"/>
        </a:spcAft>
        <a:defRPr sz="4400">
          <a:solidFill>
            <a:schemeClr val="tx1"/>
          </a:solidFill>
          <a:latin typeface="Calibri" pitchFamily="-65" charset="0"/>
          <a:ea typeface="ヒラギノ角ゴ Pro W3" pitchFamily="-65" charset="-128"/>
          <a:cs typeface="ヒラギノ角ゴ Pro W3" pitchFamily="-65"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9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403225" y="403225"/>
            <a:ext cx="7772400" cy="1417638"/>
          </a:xfrm>
        </p:spPr>
        <p:txBody>
          <a:bodyPr/>
          <a:lstStyle/>
          <a:p>
            <a:pPr eaLnBrk="1" fontAlgn="auto" hangingPunct="1">
              <a:spcAft>
                <a:spcPts val="0"/>
              </a:spcAft>
              <a:defRPr/>
            </a:pPr>
            <a:r>
              <a:rPr lang="nl-BE" dirty="0" smtClean="0">
                <a:ea typeface="+mj-ea"/>
              </a:rPr>
              <a:t>Vermoeidheid bij en na kanker</a:t>
            </a:r>
            <a:endParaRPr lang="en-US" dirty="0">
              <a:ea typeface="+mj-ea"/>
            </a:endParaRPr>
          </a:p>
        </p:txBody>
      </p:sp>
      <p:sp>
        <p:nvSpPr>
          <p:cNvPr id="16" name="Subtitle 15"/>
          <p:cNvSpPr>
            <a:spLocks noGrp="1"/>
          </p:cNvSpPr>
          <p:nvPr>
            <p:ph type="subTitle" idx="1"/>
          </p:nvPr>
        </p:nvSpPr>
        <p:spPr>
          <a:xfrm>
            <a:off x="403225" y="5843588"/>
            <a:ext cx="5562600" cy="390525"/>
          </a:xfrm>
        </p:spPr>
        <p:txBody>
          <a:bodyPr>
            <a:normAutofit lnSpcReduction="10000"/>
          </a:bodyPr>
          <a:lstStyle/>
          <a:p>
            <a:pPr eaLnBrk="1" fontAlgn="auto" hangingPunct="1">
              <a:spcAft>
                <a:spcPts val="0"/>
              </a:spcAft>
              <a:buFont typeface="Arial"/>
              <a:buNone/>
              <a:defRPr/>
            </a:pPr>
            <a:r>
              <a:rPr lang="en-US" dirty="0" smtClean="0">
                <a:solidFill>
                  <a:srgbClr val="FF0000"/>
                </a:solidFill>
                <a:ea typeface="+mn-ea"/>
              </a:rPr>
              <a:t>[logo </a:t>
            </a:r>
            <a:r>
              <a:rPr lang="en-US" dirty="0" err="1" smtClean="0">
                <a:solidFill>
                  <a:srgbClr val="FF0000"/>
                </a:solidFill>
                <a:ea typeface="+mn-ea"/>
              </a:rPr>
              <a:t>organisator</a:t>
            </a:r>
            <a:r>
              <a:rPr lang="en-US" dirty="0" smtClean="0">
                <a:solidFill>
                  <a:srgbClr val="FF0000"/>
                </a:solidFill>
                <a:ea typeface="+mn-ea"/>
              </a:rPr>
              <a:t>(</a:t>
            </a:r>
            <a:r>
              <a:rPr lang="en-US" dirty="0" err="1" smtClean="0">
                <a:solidFill>
                  <a:srgbClr val="FF0000"/>
                </a:solidFill>
                <a:ea typeface="+mn-ea"/>
              </a:rPr>
              <a:t>en</a:t>
            </a:r>
            <a:r>
              <a:rPr lang="en-US" dirty="0" smtClean="0">
                <a:solidFill>
                  <a:srgbClr val="FF0000"/>
                </a:solidFill>
                <a:ea typeface="+mn-ea"/>
              </a:rPr>
              <a:t>)]</a:t>
            </a:r>
            <a:endParaRPr lang="en-US" dirty="0">
              <a:solidFill>
                <a:srgbClr val="FF0000"/>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Geen wonderpil</a:t>
            </a:r>
          </a:p>
          <a:p>
            <a:r>
              <a:rPr lang="nl-BE" dirty="0" smtClean="0"/>
              <a:t>Geen standaardoplossing</a:t>
            </a:r>
          </a:p>
          <a:p>
            <a:r>
              <a:rPr lang="nl-BE" dirty="0" smtClean="0"/>
              <a:t>Vermoeidheid verminderen</a:t>
            </a:r>
          </a:p>
          <a:p>
            <a:r>
              <a:rPr lang="nl-BE" dirty="0" smtClean="0"/>
              <a:t>Omgaan met vermoeidheid</a:t>
            </a:r>
            <a:endParaRPr lang="nl-BE" dirty="0"/>
          </a:p>
        </p:txBody>
      </p:sp>
      <p:sp>
        <p:nvSpPr>
          <p:cNvPr id="3" name="Titel 2"/>
          <p:cNvSpPr>
            <a:spLocks noGrp="1"/>
          </p:cNvSpPr>
          <p:nvPr>
            <p:ph type="title"/>
          </p:nvPr>
        </p:nvSpPr>
        <p:spPr/>
        <p:txBody>
          <a:bodyPr/>
          <a:lstStyle/>
          <a:p>
            <a:r>
              <a:rPr lang="nl-BE" dirty="0" smtClean="0"/>
              <a:t>GEEN WONDERPIL</a:t>
            </a:r>
            <a:endParaRPr lang="nl-BE" dirty="0"/>
          </a:p>
        </p:txBody>
      </p:sp>
      <p:sp>
        <p:nvSpPr>
          <p:cNvPr id="4" name="Tijdelijke aanduiding voor tekst 3"/>
          <p:cNvSpPr>
            <a:spLocks noGrp="1"/>
          </p:cNvSpPr>
          <p:nvPr>
            <p:ph type="body" idx="13"/>
          </p:nvPr>
        </p:nvSpPr>
        <p:spPr/>
        <p:txBody>
          <a:bodyPr/>
          <a:lstStyle/>
          <a:p>
            <a:endParaRPr lang="nl-BE"/>
          </a:p>
        </p:txBody>
      </p:sp>
    </p:spTree>
    <p:extLst>
      <p:ext uri="{BB962C8B-B14F-4D97-AF65-F5344CB8AC3E}">
        <p14:creationId xmlns:p14="http://schemas.microsoft.com/office/powerpoint/2010/main" val="38391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Van DE </a:t>
            </a:r>
            <a:r>
              <a:rPr lang="nl-BE" dirty="0"/>
              <a:t>NEERWAARTSE </a:t>
            </a:r>
            <a:r>
              <a:rPr lang="nl-BE" dirty="0" smtClean="0"/>
              <a:t>SPIRAAL …</a:t>
            </a:r>
            <a:endParaRPr lang="nl-BE" dirty="0"/>
          </a:p>
        </p:txBody>
      </p:sp>
      <p:sp>
        <p:nvSpPr>
          <p:cNvPr id="3" name="Tijdelijke aanduiding voor tekst 2"/>
          <p:cNvSpPr>
            <a:spLocks noGrp="1"/>
          </p:cNvSpPr>
          <p:nvPr>
            <p:ph type="body" idx="13"/>
          </p:nvPr>
        </p:nvSpPr>
        <p:spPr/>
        <p:txBody>
          <a:bodyPr/>
          <a:lstStyle/>
          <a:p>
            <a:r>
              <a:rPr lang="nl-BE" dirty="0" smtClean="0"/>
              <a:t>Je beweegt almaar minder</a:t>
            </a:r>
            <a:endParaRPr lang="nl-BE" dirty="0"/>
          </a:p>
        </p:txBody>
      </p:sp>
      <p:pic>
        <p:nvPicPr>
          <p:cNvPr id="4" name="Picture 3" descr="KOTK_DEF_slide11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4" y="496991"/>
            <a:ext cx="7164745" cy="6429020"/>
          </a:xfrm>
          <a:prstGeom prst="rect">
            <a:avLst/>
          </a:prstGeom>
        </p:spPr>
      </p:pic>
    </p:spTree>
    <p:extLst>
      <p:ext uri="{BB962C8B-B14F-4D97-AF65-F5344CB8AC3E}">
        <p14:creationId xmlns:p14="http://schemas.microsoft.com/office/powerpoint/2010/main" val="246062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NAAR DE OPWAARTSE </a:t>
            </a:r>
            <a:r>
              <a:rPr lang="nl-BE" dirty="0"/>
              <a:t>SPIRAAL</a:t>
            </a:r>
          </a:p>
        </p:txBody>
      </p:sp>
      <p:sp>
        <p:nvSpPr>
          <p:cNvPr id="3" name="Tijdelijke aanduiding voor tekst 2"/>
          <p:cNvSpPr>
            <a:spLocks noGrp="1"/>
          </p:cNvSpPr>
          <p:nvPr>
            <p:ph type="body" idx="13"/>
          </p:nvPr>
        </p:nvSpPr>
        <p:spPr/>
        <p:txBody>
          <a:bodyPr/>
          <a:lstStyle/>
          <a:p>
            <a:r>
              <a:rPr lang="nl-BE" dirty="0" smtClean="0"/>
              <a:t>Je beweegt almaar meer</a:t>
            </a:r>
            <a:endParaRPr lang="nl-BE" dirty="0"/>
          </a:p>
        </p:txBody>
      </p:sp>
      <p:pic>
        <p:nvPicPr>
          <p:cNvPr id="4" name="Picture 3" descr="KOTK_DEF_slide12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52" y="355286"/>
            <a:ext cx="8521148" cy="6742275"/>
          </a:xfrm>
          <a:prstGeom prst="rect">
            <a:avLst/>
          </a:prstGeom>
        </p:spPr>
      </p:pic>
    </p:spTree>
    <p:extLst>
      <p:ext uri="{BB962C8B-B14F-4D97-AF65-F5344CB8AC3E}">
        <p14:creationId xmlns:p14="http://schemas.microsoft.com/office/powerpoint/2010/main" val="352017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eaLnBrk="1" fontAlgn="auto" hangingPunct="1">
              <a:spcAft>
                <a:spcPts val="0"/>
              </a:spcAft>
              <a:buNone/>
              <a:defRPr/>
            </a:pPr>
            <a:endParaRPr lang="nl-BE" dirty="0" smtClean="0"/>
          </a:p>
          <a:p>
            <a:pPr eaLnBrk="1" fontAlgn="auto" hangingPunct="1">
              <a:spcAft>
                <a:spcPts val="0"/>
              </a:spcAft>
              <a:defRPr/>
            </a:pPr>
            <a:r>
              <a:rPr lang="nl-BE" dirty="0" smtClean="0"/>
              <a:t>Hoe ziet jouw weegschaal eruit? Wat geeft jou energie? Wat vraagt energie?</a:t>
            </a:r>
          </a:p>
          <a:p>
            <a:pPr eaLnBrk="1" fontAlgn="auto" hangingPunct="1">
              <a:spcAft>
                <a:spcPts val="0"/>
              </a:spcAft>
              <a:defRPr/>
            </a:pPr>
            <a:r>
              <a:rPr lang="nl-BE" dirty="0" smtClean="0"/>
              <a:t>Doe deze oefening samen met je partner en/of kinderen.</a:t>
            </a:r>
            <a:br>
              <a:rPr lang="nl-BE" dirty="0" smtClean="0"/>
            </a:br>
            <a:endParaRPr lang="en-US" dirty="0" smtClean="0"/>
          </a:p>
        </p:txBody>
      </p:sp>
      <p:sp>
        <p:nvSpPr>
          <p:cNvPr id="4" name="Title 3"/>
          <p:cNvSpPr>
            <a:spLocks noGrp="1"/>
          </p:cNvSpPr>
          <p:nvPr>
            <p:ph type="title"/>
          </p:nvPr>
        </p:nvSpPr>
        <p:spPr/>
        <p:txBody>
          <a:bodyPr/>
          <a:lstStyle/>
          <a:p>
            <a:pPr eaLnBrk="1" fontAlgn="auto" hangingPunct="1">
              <a:spcAft>
                <a:spcPts val="0"/>
              </a:spcAft>
              <a:defRPr/>
            </a:pPr>
            <a:r>
              <a:rPr lang="nl-BE" dirty="0" smtClean="0"/>
              <a:t>OP ZOEK NAAR Een nieuw EVENWICHT</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13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2" y="3819369"/>
            <a:ext cx="3941064" cy="2718816"/>
          </a:xfrm>
          <a:prstGeom prst="rect">
            <a:avLst/>
          </a:prstGeom>
        </p:spPr>
      </p:pic>
      <p:pic>
        <p:nvPicPr>
          <p:cNvPr id="3" name="Picture 2" descr="KOTK_DEF_slide13_02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613" y="4039052"/>
            <a:ext cx="2913888" cy="2343912"/>
          </a:xfrm>
          <a:prstGeom prst="rect">
            <a:avLst/>
          </a:prstGeom>
        </p:spPr>
      </p:pic>
    </p:spTree>
    <p:extLst>
      <p:ext uri="{BB962C8B-B14F-4D97-AF65-F5344CB8AC3E}">
        <p14:creationId xmlns:p14="http://schemas.microsoft.com/office/powerpoint/2010/main" val="1133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Herbekijk je streefdoelen</a:t>
            </a:r>
          </a:p>
          <a:p>
            <a:pPr eaLnBrk="1" fontAlgn="auto" hangingPunct="1">
              <a:spcAft>
                <a:spcPts val="0"/>
              </a:spcAft>
              <a:defRPr/>
            </a:pPr>
            <a:r>
              <a:rPr lang="nl-BE" dirty="0" smtClean="0"/>
              <a:t>Maak een lijst van activiteiten </a:t>
            </a:r>
            <a:endParaRPr lang="nl-BE" dirty="0">
              <a:solidFill>
                <a:srgbClr val="FF0000"/>
              </a:solidFill>
            </a:endParaRPr>
          </a:p>
          <a:p>
            <a:pPr eaLnBrk="1" fontAlgn="auto" hangingPunct="1">
              <a:spcAft>
                <a:spcPts val="0"/>
              </a:spcAft>
              <a:defRPr/>
            </a:pPr>
            <a:r>
              <a:rPr lang="nl-BE" dirty="0" smtClean="0"/>
              <a:t>Hou bij wat energie geeft en wat energie vreet</a:t>
            </a:r>
          </a:p>
          <a:p>
            <a:pPr eaLnBrk="1" fontAlgn="auto" hangingPunct="1">
              <a:spcAft>
                <a:spcPts val="0"/>
              </a:spcAft>
              <a:defRPr/>
            </a:pPr>
            <a:r>
              <a:rPr lang="nl-BE" dirty="0" smtClean="0"/>
              <a:t>Zoek je eigen ritme</a:t>
            </a:r>
          </a:p>
          <a:p>
            <a:pPr eaLnBrk="1" fontAlgn="auto" hangingPunct="1">
              <a:spcAft>
                <a:spcPts val="0"/>
              </a:spcAft>
              <a:defRPr/>
            </a:pPr>
            <a:r>
              <a:rPr lang="nl-BE" dirty="0" smtClean="0"/>
              <a:t>Zorg voor afleiding en ontspanning</a:t>
            </a:r>
          </a:p>
          <a:p>
            <a:pPr eaLnBrk="1" fontAlgn="auto" hangingPunct="1">
              <a:spcAft>
                <a:spcPts val="0"/>
              </a:spcAft>
              <a:defRPr/>
            </a:pPr>
            <a:r>
              <a:rPr lang="nl-BE" dirty="0" smtClean="0"/>
              <a:t>Laat je helpen</a:t>
            </a:r>
            <a:br>
              <a:rPr lang="nl-BE" dirty="0" smtClean="0"/>
            </a:br>
            <a:endParaRPr lang="en-US" dirty="0" smtClean="0"/>
          </a:p>
        </p:txBody>
      </p:sp>
      <p:sp>
        <p:nvSpPr>
          <p:cNvPr id="4" name="Title 3"/>
          <p:cNvSpPr>
            <a:spLocks noGrp="1"/>
          </p:cNvSpPr>
          <p:nvPr>
            <p:ph type="title"/>
          </p:nvPr>
        </p:nvSpPr>
        <p:spPr/>
        <p:txBody>
          <a:bodyPr/>
          <a:lstStyle/>
          <a:p>
            <a:pPr eaLnBrk="1" fontAlgn="auto" hangingPunct="1">
              <a:spcAft>
                <a:spcPts val="0"/>
              </a:spcAft>
              <a:defRPr/>
            </a:pPr>
            <a:r>
              <a:rPr lang="nl-BE" dirty="0" smtClean="0"/>
              <a:t>Energie SPAREN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14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38" y="1693333"/>
            <a:ext cx="1013909" cy="1632147"/>
          </a:xfrm>
          <a:prstGeom prst="rect">
            <a:avLst/>
          </a:prstGeom>
        </p:spPr>
      </p:pic>
    </p:spTree>
    <p:extLst>
      <p:ext uri="{BB962C8B-B14F-4D97-AF65-F5344CB8AC3E}">
        <p14:creationId xmlns:p14="http://schemas.microsoft.com/office/powerpoint/2010/main" val="26411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err="1" smtClean="0"/>
              <a:t>BeweGEN</a:t>
            </a:r>
            <a:r>
              <a:rPr lang="nl-BE" dirty="0" smtClean="0"/>
              <a:t> EN SPORTEN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15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134" y="3445030"/>
            <a:ext cx="2374865" cy="3298424"/>
          </a:xfrm>
          <a:prstGeom prst="rect">
            <a:avLst/>
          </a:prstGeom>
        </p:spPr>
      </p:pic>
      <p:pic>
        <p:nvPicPr>
          <p:cNvPr id="3" name="Picture 2" descr="KOTK_DEF_slide15_02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61" y="1893598"/>
            <a:ext cx="3163824" cy="2097024"/>
          </a:xfrm>
          <a:prstGeom prst="rect">
            <a:avLst/>
          </a:prstGeom>
        </p:spPr>
      </p:pic>
      <p:pic>
        <p:nvPicPr>
          <p:cNvPr id="5" name="Picture 4" descr="KOTK_DEF_slide15_03_tr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0575" y="1205089"/>
            <a:ext cx="2729201" cy="2362250"/>
          </a:xfrm>
          <a:prstGeom prst="rect">
            <a:avLst/>
          </a:prstGeom>
        </p:spPr>
      </p:pic>
      <p:pic>
        <p:nvPicPr>
          <p:cNvPr id="6" name="Picture 5" descr="KOTK_DEF_slide15_04_tran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3515" y="3829235"/>
            <a:ext cx="2471171" cy="1490653"/>
          </a:xfrm>
          <a:prstGeom prst="rect">
            <a:avLst/>
          </a:prstGeom>
        </p:spPr>
      </p:pic>
      <p:pic>
        <p:nvPicPr>
          <p:cNvPr id="8" name="Picture 7" descr="KOTK_DEF_slide15_05_tran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744570"/>
            <a:ext cx="3528285" cy="2998884"/>
          </a:xfrm>
          <a:prstGeom prst="rect">
            <a:avLst/>
          </a:prstGeom>
        </p:spPr>
      </p:pic>
    </p:spTree>
    <p:extLst>
      <p:ext uri="{BB962C8B-B14F-4D97-AF65-F5344CB8AC3E}">
        <p14:creationId xmlns:p14="http://schemas.microsoft.com/office/powerpoint/2010/main" val="1146540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Begeleide bewegingsactiviteiten in groep</a:t>
            </a:r>
          </a:p>
          <a:p>
            <a:pPr eaLnBrk="1" fontAlgn="auto" hangingPunct="1">
              <a:spcAft>
                <a:spcPts val="0"/>
              </a:spcAft>
              <a:defRPr/>
            </a:pPr>
            <a:r>
              <a:rPr lang="nl-BE" dirty="0" smtClean="0"/>
              <a:t>Bewegen op </a:t>
            </a:r>
            <a:r>
              <a:rPr lang="nl-BE" dirty="0" smtClean="0"/>
              <a:t>Verwijzing</a:t>
            </a:r>
            <a:endParaRPr lang="nl-BE" dirty="0" smtClean="0"/>
          </a:p>
          <a:p>
            <a:pPr eaLnBrk="1" fontAlgn="auto" hangingPunct="1">
              <a:spcAft>
                <a:spcPts val="0"/>
              </a:spcAft>
              <a:defRPr/>
            </a:pPr>
            <a:r>
              <a:rPr lang="nl-BE" dirty="0" smtClean="0"/>
              <a:t>Oncorevalidatieprogramma</a:t>
            </a:r>
            <a:endParaRPr lang="nl-BE" dirty="0"/>
          </a:p>
          <a:p>
            <a:pPr eaLnBrk="1" fontAlgn="auto" hangingPunct="1">
              <a:spcAft>
                <a:spcPts val="0"/>
              </a:spcAft>
              <a:defRPr/>
            </a:pPr>
            <a:r>
              <a:rPr lang="nl-BE" dirty="0" smtClean="0"/>
              <a:t>Luc vertelt</a:t>
            </a:r>
          </a:p>
        </p:txBody>
      </p:sp>
      <p:sp>
        <p:nvSpPr>
          <p:cNvPr id="4" name="Title 3"/>
          <p:cNvSpPr>
            <a:spLocks noGrp="1"/>
          </p:cNvSpPr>
          <p:nvPr>
            <p:ph type="title"/>
          </p:nvPr>
        </p:nvSpPr>
        <p:spPr/>
        <p:txBody>
          <a:bodyPr/>
          <a:lstStyle/>
          <a:p>
            <a:pPr eaLnBrk="1" fontAlgn="auto" hangingPunct="1">
              <a:spcAft>
                <a:spcPts val="0"/>
              </a:spcAft>
              <a:defRPr/>
            </a:pPr>
            <a:r>
              <a:rPr lang="nl-BE" dirty="0" err="1" smtClean="0"/>
              <a:t>Bewegingsprogramma’S</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16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270" y="2748128"/>
            <a:ext cx="4930636" cy="3253680"/>
          </a:xfrm>
          <a:prstGeom prst="rect">
            <a:avLst/>
          </a:prstGeom>
        </p:spPr>
      </p:pic>
    </p:spTree>
    <p:extLst>
      <p:ext uri="{BB962C8B-B14F-4D97-AF65-F5344CB8AC3E}">
        <p14:creationId xmlns:p14="http://schemas.microsoft.com/office/powerpoint/2010/main" val="11948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RUSTEN EN SLAPEN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17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03" y="2211903"/>
            <a:ext cx="2959608" cy="3316224"/>
          </a:xfrm>
          <a:prstGeom prst="rect">
            <a:avLst/>
          </a:prstGeom>
        </p:spPr>
      </p:pic>
      <p:pic>
        <p:nvPicPr>
          <p:cNvPr id="3" name="Picture 2" descr="KOTK_DEF_slide17_02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620" y="0"/>
            <a:ext cx="2789823" cy="3394339"/>
          </a:xfrm>
          <a:prstGeom prst="rect">
            <a:avLst/>
          </a:prstGeom>
        </p:spPr>
      </p:pic>
      <p:pic>
        <p:nvPicPr>
          <p:cNvPr id="5" name="Picture 4" descr="KOTK_DEF_slide17_03_tr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279" y="3545459"/>
            <a:ext cx="5715000" cy="3176016"/>
          </a:xfrm>
          <a:prstGeom prst="rect">
            <a:avLst/>
          </a:prstGeom>
        </p:spPr>
      </p:pic>
    </p:spTree>
    <p:extLst>
      <p:ext uri="{BB962C8B-B14F-4D97-AF65-F5344CB8AC3E}">
        <p14:creationId xmlns:p14="http://schemas.microsoft.com/office/powerpoint/2010/main" val="4139638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Evenwichtige voeding </a:t>
            </a:r>
          </a:p>
          <a:p>
            <a:pPr eaLnBrk="1" fontAlgn="auto" hangingPunct="1">
              <a:spcAft>
                <a:spcPts val="0"/>
              </a:spcAft>
              <a:defRPr/>
            </a:pPr>
            <a:r>
              <a:rPr lang="nl-BE" dirty="0" smtClean="0"/>
              <a:t>Indien </a:t>
            </a:r>
            <a:r>
              <a:rPr lang="nl-BE" dirty="0"/>
              <a:t>nodig </a:t>
            </a:r>
            <a:r>
              <a:rPr lang="nl-BE" dirty="0" smtClean="0"/>
              <a:t>aanpassen</a:t>
            </a:r>
          </a:p>
          <a:p>
            <a:pPr eaLnBrk="1" fontAlgn="auto" hangingPunct="1">
              <a:spcAft>
                <a:spcPts val="0"/>
              </a:spcAft>
              <a:defRPr/>
            </a:pPr>
            <a:r>
              <a:rPr lang="nl-BE" dirty="0" smtClean="0"/>
              <a:t>Extra vitamines?</a:t>
            </a:r>
          </a:p>
          <a:p>
            <a:pPr eaLnBrk="1" fontAlgn="auto" hangingPunct="1">
              <a:spcAft>
                <a:spcPts val="0"/>
              </a:spcAft>
              <a:defRPr/>
            </a:pPr>
            <a:r>
              <a:rPr lang="nl-BE" dirty="0" smtClean="0"/>
              <a:t>Misselijk?</a:t>
            </a:r>
          </a:p>
          <a:p>
            <a:pPr eaLnBrk="1" fontAlgn="auto" hangingPunct="1">
              <a:spcAft>
                <a:spcPts val="0"/>
              </a:spcAft>
              <a:defRPr/>
            </a:pPr>
            <a:r>
              <a:rPr lang="nl-BE" dirty="0" smtClean="0"/>
              <a:t>Vraag raad</a:t>
            </a:r>
          </a:p>
          <a:p>
            <a:pPr eaLnBrk="1" fontAlgn="auto" hangingPunct="1">
              <a:spcAft>
                <a:spcPts val="0"/>
              </a:spcAft>
              <a:defRPr/>
            </a:pPr>
            <a:r>
              <a:rPr lang="nl-BE" dirty="0" smtClean="0"/>
              <a:t>Volg eventueel een infosessie over kanker en voeding</a:t>
            </a:r>
          </a:p>
        </p:txBody>
      </p:sp>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ETEN EN DRINKEN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spTree>
    <p:extLst>
      <p:ext uri="{BB962C8B-B14F-4D97-AF65-F5344CB8AC3E}">
        <p14:creationId xmlns:p14="http://schemas.microsoft.com/office/powerpoint/2010/main" val="389748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Behandeling van bloedarmoede</a:t>
            </a:r>
          </a:p>
          <a:p>
            <a:r>
              <a:rPr lang="nl-BE" dirty="0" smtClean="0"/>
              <a:t>Behandeling van pijn</a:t>
            </a:r>
          </a:p>
          <a:p>
            <a:r>
              <a:rPr lang="nl-BE" dirty="0" smtClean="0"/>
              <a:t>Omgaan met angst en depressieve gevoelens</a:t>
            </a:r>
            <a:endParaRPr lang="nl-BE" dirty="0"/>
          </a:p>
        </p:txBody>
      </p:sp>
      <p:sp>
        <p:nvSpPr>
          <p:cNvPr id="3" name="Titel 2"/>
          <p:cNvSpPr>
            <a:spLocks noGrp="1"/>
          </p:cNvSpPr>
          <p:nvPr>
            <p:ph type="title"/>
          </p:nvPr>
        </p:nvSpPr>
        <p:spPr/>
        <p:txBody>
          <a:bodyPr/>
          <a:lstStyle/>
          <a:p>
            <a:r>
              <a:rPr lang="nl-BE" dirty="0" smtClean="0"/>
              <a:t>HOE andere OORZAKEN AANPAKKEN?</a:t>
            </a:r>
            <a:endParaRPr lang="nl-BE" dirty="0"/>
          </a:p>
        </p:txBody>
      </p:sp>
      <p:sp>
        <p:nvSpPr>
          <p:cNvPr id="4" name="Tijdelijke aanduiding voor tekst 3"/>
          <p:cNvSpPr>
            <a:spLocks noGrp="1"/>
          </p:cNvSpPr>
          <p:nvPr>
            <p:ph type="body" idx="13"/>
          </p:nvPr>
        </p:nvSpPr>
        <p:spPr/>
        <p:txBody>
          <a:bodyPr/>
          <a:lstStyle/>
          <a:p>
            <a:endParaRPr lang="nl-BE"/>
          </a:p>
        </p:txBody>
      </p:sp>
    </p:spTree>
    <p:extLst>
      <p:ext uri="{BB962C8B-B14F-4D97-AF65-F5344CB8AC3E}">
        <p14:creationId xmlns:p14="http://schemas.microsoft.com/office/powerpoint/2010/main" val="18319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bwMode="auto">
          <a:xfrm>
            <a:off x="1263650" y="2678113"/>
            <a:ext cx="6616700" cy="11684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Calibri" pitchFamily="-65" charset="0"/>
                <a:ea typeface="Calibri" pitchFamily="-65" charset="0"/>
                <a:cs typeface="Calibri" pitchFamily="-65" charset="0"/>
              </a:rPr>
              <a:t>Welkom</a:t>
            </a:r>
          </a:p>
        </p:txBody>
      </p:sp>
      <p:sp>
        <p:nvSpPr>
          <p:cNvPr id="10243" name="Text Placeholder 5"/>
          <p:cNvSpPr>
            <a:spLocks noGrp="1"/>
          </p:cNvSpPr>
          <p:nvPr>
            <p:ph type="body" idx="1"/>
          </p:nvPr>
        </p:nvSpPr>
        <p:spPr bwMode="auto">
          <a:xfrm>
            <a:off x="1263650" y="3925888"/>
            <a:ext cx="6616700" cy="1500187"/>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Calibri" pitchFamily="-65" charset="0"/>
                <a:ea typeface="Calibri" pitchFamily="-65" charset="0"/>
                <a:cs typeface="Calibri" pitchFamily="-65" charset="0"/>
              </a:rPr>
              <a:t>Wat mag je van </a:t>
            </a:r>
            <a:r>
              <a:rPr lang="en-US" dirty="0" err="1" smtClean="0">
                <a:latin typeface="Calibri" pitchFamily="-65" charset="0"/>
                <a:ea typeface="Calibri" pitchFamily="-65" charset="0"/>
                <a:cs typeface="Calibri" pitchFamily="-65" charset="0"/>
              </a:rPr>
              <a:t>deze</a:t>
            </a:r>
            <a:r>
              <a:rPr lang="en-US" dirty="0" smtClean="0">
                <a:latin typeface="Calibri" pitchFamily="-65" charset="0"/>
                <a:ea typeface="Calibri" pitchFamily="-65" charset="0"/>
                <a:cs typeface="Calibri" pitchFamily="-65" charset="0"/>
              </a:rPr>
              <a:t> </a:t>
            </a:r>
            <a:r>
              <a:rPr lang="en-US" dirty="0" err="1" smtClean="0">
                <a:latin typeface="Calibri" pitchFamily="-65" charset="0"/>
                <a:ea typeface="Calibri" pitchFamily="-65" charset="0"/>
                <a:cs typeface="Calibri" pitchFamily="-65" charset="0"/>
              </a:rPr>
              <a:t>infosessie</a:t>
            </a:r>
            <a:r>
              <a:rPr lang="en-US" dirty="0" smtClean="0">
                <a:latin typeface="Calibri" pitchFamily="-65" charset="0"/>
                <a:ea typeface="Calibri" pitchFamily="-65" charset="0"/>
                <a:cs typeface="Calibri" pitchFamily="-65" charset="0"/>
              </a:rPr>
              <a:t> </a:t>
            </a:r>
            <a:r>
              <a:rPr lang="en-US" dirty="0" err="1" smtClean="0">
                <a:latin typeface="Calibri" pitchFamily="-65" charset="0"/>
                <a:ea typeface="Calibri" pitchFamily="-65" charset="0"/>
                <a:cs typeface="Calibri" pitchFamily="-65" charset="0"/>
              </a:rPr>
              <a:t>verwachten</a:t>
            </a:r>
            <a:r>
              <a:rPr lang="en-US" dirty="0" smtClean="0">
                <a:latin typeface="Calibri" pitchFamily="-65" charset="0"/>
                <a:ea typeface="Calibri" pitchFamily="-65" charset="0"/>
                <a:cs typeface="Calibri" pitchFamily="-65"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Praktische tips</a:t>
            </a:r>
            <a:endParaRPr lang="nl-BE" dirty="0"/>
          </a:p>
        </p:txBody>
      </p:sp>
      <p:sp>
        <p:nvSpPr>
          <p:cNvPr id="3" name="Tijdelijke aanduiding voor tekst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233900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nl-BE" dirty="0" smtClean="0"/>
              <a:t>Duidelijkheid</a:t>
            </a:r>
          </a:p>
          <a:p>
            <a:pPr lvl="0"/>
            <a:r>
              <a:rPr lang="nl-BE" dirty="0" smtClean="0"/>
              <a:t>Grenzen </a:t>
            </a:r>
          </a:p>
          <a:p>
            <a:pPr lvl="0"/>
            <a:r>
              <a:rPr lang="nl-BE" dirty="0" smtClean="0"/>
              <a:t>Erover spreken</a:t>
            </a:r>
          </a:p>
          <a:p>
            <a:r>
              <a:rPr lang="nl-BE" dirty="0" smtClean="0"/>
              <a:t>Huis reorganiseren</a:t>
            </a:r>
          </a:p>
          <a:p>
            <a:r>
              <a:rPr lang="nl-BE" dirty="0" smtClean="0"/>
              <a:t>Taken herverdelen</a:t>
            </a:r>
          </a:p>
          <a:p>
            <a:r>
              <a:rPr lang="nl-BE" dirty="0" smtClean="0"/>
              <a:t>Ellen vertelt</a:t>
            </a:r>
            <a:endParaRPr lang="nl-BE" dirty="0"/>
          </a:p>
          <a:p>
            <a:pPr lvl="0"/>
            <a:endParaRPr lang="nl-BE" dirty="0" smtClean="0"/>
          </a:p>
        </p:txBody>
      </p:sp>
      <p:sp>
        <p:nvSpPr>
          <p:cNvPr id="4" name="Title 3"/>
          <p:cNvSpPr>
            <a:spLocks noGrp="1"/>
          </p:cNvSpPr>
          <p:nvPr>
            <p:ph type="title"/>
          </p:nvPr>
        </p:nvSpPr>
        <p:spPr/>
        <p:txBody>
          <a:bodyPr/>
          <a:lstStyle/>
          <a:p>
            <a:pPr eaLnBrk="1" fontAlgn="auto" hangingPunct="1">
              <a:spcAft>
                <a:spcPts val="0"/>
              </a:spcAft>
              <a:defRPr/>
            </a:pPr>
            <a:r>
              <a:rPr lang="en-US" dirty="0" err="1" smtClean="0">
                <a:ea typeface="+mj-ea"/>
              </a:rPr>
              <a:t>Communicatie</a:t>
            </a:r>
            <a:r>
              <a:rPr lang="en-US" dirty="0" smtClean="0">
                <a:ea typeface="+mj-ea"/>
              </a:rPr>
              <a:t> EN ORGANISATIE</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spTree>
    <p:extLst>
      <p:ext uri="{BB962C8B-B14F-4D97-AF65-F5344CB8AC3E}">
        <p14:creationId xmlns:p14="http://schemas.microsoft.com/office/powerpoint/2010/main" val="31852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PLANNING</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3" name="Picture 2" descr="KOTK_DEF_slide22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67" y="1371165"/>
            <a:ext cx="7199110" cy="5486835"/>
          </a:xfrm>
          <a:prstGeom prst="rect">
            <a:avLst/>
          </a:prstGeom>
        </p:spPr>
      </p:pic>
    </p:spTree>
    <p:extLst>
      <p:ext uri="{BB962C8B-B14F-4D97-AF65-F5344CB8AC3E}">
        <p14:creationId xmlns:p14="http://schemas.microsoft.com/office/powerpoint/2010/main" val="1804229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BADEN EN WASSEN</a:t>
            </a:r>
            <a:endParaRPr lang="nl-BE" dirty="0"/>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3" name="Picture 2" descr="KOTK_DEF_slide23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40" y="1947333"/>
            <a:ext cx="5458888" cy="4572000"/>
          </a:xfrm>
          <a:prstGeom prst="rect">
            <a:avLst/>
          </a:prstGeom>
        </p:spPr>
      </p:pic>
    </p:spTree>
    <p:extLst>
      <p:ext uri="{BB962C8B-B14F-4D97-AF65-F5344CB8AC3E}">
        <p14:creationId xmlns:p14="http://schemas.microsoft.com/office/powerpoint/2010/main" val="249749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persoonlijke Verzorging en </a:t>
            </a:r>
            <a:r>
              <a:rPr lang="nl-BE" dirty="0" err="1" smtClean="0"/>
              <a:t>hygiene</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24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67" y="907200"/>
            <a:ext cx="5074979" cy="5776569"/>
          </a:xfrm>
          <a:prstGeom prst="rect">
            <a:avLst/>
          </a:prstGeom>
        </p:spPr>
      </p:pic>
    </p:spTree>
    <p:extLst>
      <p:ext uri="{BB962C8B-B14F-4D97-AF65-F5344CB8AC3E}">
        <p14:creationId xmlns:p14="http://schemas.microsoft.com/office/powerpoint/2010/main" val="788243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aankleden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8" name="Picture 7" descr="KOTK_DEF_slide25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865" y="2148669"/>
            <a:ext cx="6045433" cy="4215441"/>
          </a:xfrm>
          <a:prstGeom prst="rect">
            <a:avLst/>
          </a:prstGeom>
        </p:spPr>
      </p:pic>
    </p:spTree>
    <p:extLst>
      <p:ext uri="{BB962C8B-B14F-4D97-AF65-F5344CB8AC3E}">
        <p14:creationId xmlns:p14="http://schemas.microsoft.com/office/powerpoint/2010/main" val="138718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9281" y="403200"/>
            <a:ext cx="7767134" cy="689000"/>
          </a:xfrm>
        </p:spPr>
        <p:txBody>
          <a:bodyPr>
            <a:normAutofit fontScale="90000"/>
          </a:bodyPr>
          <a:lstStyle/>
          <a:p>
            <a:r>
              <a:rPr lang="nl-BE" dirty="0" smtClean="0"/>
              <a:t>Huishouden </a:t>
            </a:r>
            <a:r>
              <a:rPr lang="nl-BE" dirty="0"/>
              <a:t/>
            </a:r>
            <a:br>
              <a:rPr lang="nl-BE" dirty="0"/>
            </a:br>
            <a:endParaRPr lang="nl-BE" dirty="0"/>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3" name="Picture 2" descr="KOTK_DEF_slide26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70" y="1470045"/>
            <a:ext cx="6541911" cy="5262817"/>
          </a:xfrm>
          <a:prstGeom prst="rect">
            <a:avLst/>
          </a:prstGeom>
        </p:spPr>
      </p:pic>
    </p:spTree>
    <p:extLst>
      <p:ext uri="{BB962C8B-B14F-4D97-AF65-F5344CB8AC3E}">
        <p14:creationId xmlns:p14="http://schemas.microsoft.com/office/powerpoint/2010/main" val="3045701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BOODSCHAPPEN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27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55" y="1472184"/>
            <a:ext cx="6858000" cy="5385816"/>
          </a:xfrm>
          <a:prstGeom prst="rect">
            <a:avLst/>
          </a:prstGeom>
        </p:spPr>
      </p:pic>
    </p:spTree>
    <p:extLst>
      <p:ext uri="{BB962C8B-B14F-4D97-AF65-F5344CB8AC3E}">
        <p14:creationId xmlns:p14="http://schemas.microsoft.com/office/powerpoint/2010/main" val="142574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MAALTIJDEN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28_01_w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3" y="2038095"/>
            <a:ext cx="8421624" cy="3797808"/>
          </a:xfrm>
          <a:prstGeom prst="rect">
            <a:avLst/>
          </a:prstGeom>
        </p:spPr>
      </p:pic>
    </p:spTree>
    <p:extLst>
      <p:ext uri="{BB962C8B-B14F-4D97-AF65-F5344CB8AC3E}">
        <p14:creationId xmlns:p14="http://schemas.microsoft.com/office/powerpoint/2010/main" val="332566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KOKEN EN AFWASSEN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29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4" y="1800521"/>
            <a:ext cx="7382555" cy="4802152"/>
          </a:xfrm>
          <a:prstGeom prst="rect">
            <a:avLst/>
          </a:prstGeom>
        </p:spPr>
      </p:pic>
    </p:spTree>
    <p:extLst>
      <p:ext uri="{BB962C8B-B14F-4D97-AF65-F5344CB8AC3E}">
        <p14:creationId xmlns:p14="http://schemas.microsoft.com/office/powerpoint/2010/main" val="359774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dirty="0" smtClean="0"/>
          </a:p>
          <a:p>
            <a:r>
              <a:rPr lang="nl-BE" dirty="0" smtClean="0"/>
              <a:t>Veel vragen bij patiënten …</a:t>
            </a:r>
          </a:p>
          <a:p>
            <a:r>
              <a:rPr lang="nl-BE" dirty="0" smtClean="0"/>
              <a:t>… en hun naasten</a:t>
            </a:r>
          </a:p>
          <a:p>
            <a:r>
              <a:rPr lang="nl-BE" dirty="0" smtClean="0"/>
              <a:t>Onbegrip van de buitenwereld</a:t>
            </a:r>
          </a:p>
          <a:p>
            <a:r>
              <a:rPr lang="nl-BE" dirty="0" smtClean="0"/>
              <a:t>Ellen vertelt</a:t>
            </a:r>
            <a:endParaRPr lang="nl-BE" dirty="0"/>
          </a:p>
          <a:p>
            <a:r>
              <a:rPr lang="nl-BE" dirty="0" smtClean="0"/>
              <a:t>Wat verwacht jij van deze infosessie?</a:t>
            </a:r>
          </a:p>
          <a:p>
            <a:r>
              <a:rPr lang="nl-BE" dirty="0" smtClean="0"/>
              <a:t>Verloop</a:t>
            </a:r>
          </a:p>
        </p:txBody>
      </p:sp>
      <p:sp>
        <p:nvSpPr>
          <p:cNvPr id="3" name="Titel 2"/>
          <p:cNvSpPr>
            <a:spLocks noGrp="1"/>
          </p:cNvSpPr>
          <p:nvPr>
            <p:ph type="title"/>
          </p:nvPr>
        </p:nvSpPr>
        <p:spPr/>
        <p:txBody>
          <a:bodyPr/>
          <a:lstStyle/>
          <a:p>
            <a:r>
              <a:rPr lang="nl-BE" dirty="0" smtClean="0"/>
              <a:t>Waarom en WAT?</a:t>
            </a:r>
            <a:endParaRPr lang="nl-BE" dirty="0"/>
          </a:p>
        </p:txBody>
      </p:sp>
      <p:sp>
        <p:nvSpPr>
          <p:cNvPr id="4" name="Tijdelijke aanduiding voor tekst 3"/>
          <p:cNvSpPr>
            <a:spLocks noGrp="1"/>
          </p:cNvSpPr>
          <p:nvPr>
            <p:ph type="body" idx="13"/>
          </p:nvPr>
        </p:nvSpPr>
        <p:spPr/>
        <p:txBody>
          <a:bodyPr/>
          <a:lstStyle/>
          <a:p>
            <a:r>
              <a:rPr lang="nl-BE" dirty="0" smtClean="0"/>
              <a:t>Samen op zoek naar antwoorden …</a:t>
            </a:r>
            <a:endParaRPr lang="nl-BE" dirty="0"/>
          </a:p>
        </p:txBody>
      </p:sp>
      <p:pic>
        <p:nvPicPr>
          <p:cNvPr id="5" name="Picture 4" descr="KOTK_DEF_slide03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826" y="4868466"/>
            <a:ext cx="1728216" cy="1764792"/>
          </a:xfrm>
          <a:prstGeom prst="rect">
            <a:avLst/>
          </a:prstGeom>
        </p:spPr>
      </p:pic>
      <p:pic>
        <p:nvPicPr>
          <p:cNvPr id="6" name="Picture 5" descr="KOTK_DEF_slide03_02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598" y="4716066"/>
            <a:ext cx="1664208" cy="1917192"/>
          </a:xfrm>
          <a:prstGeom prst="rect">
            <a:avLst/>
          </a:prstGeom>
        </p:spPr>
      </p:pic>
      <p:pic>
        <p:nvPicPr>
          <p:cNvPr id="7" name="Picture 6" descr="KOTK_DEF_slide03_04_tr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479" y="93540"/>
            <a:ext cx="1477546" cy="2624619"/>
          </a:xfrm>
          <a:prstGeom prst="rect">
            <a:avLst/>
          </a:prstGeom>
        </p:spPr>
      </p:pic>
      <p:pic>
        <p:nvPicPr>
          <p:cNvPr id="8" name="Picture 7" descr="KOTK_DEF_slide03_05_tran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252" y="1265325"/>
            <a:ext cx="1909082" cy="2905667"/>
          </a:xfrm>
          <a:prstGeom prst="rect">
            <a:avLst/>
          </a:prstGeom>
        </p:spPr>
      </p:pic>
      <p:pic>
        <p:nvPicPr>
          <p:cNvPr id="9" name="Picture 8" descr="KOTK_DEF_slide03_03_tran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0108" y="5003875"/>
            <a:ext cx="1167384" cy="1347216"/>
          </a:xfrm>
          <a:prstGeom prst="rect">
            <a:avLst/>
          </a:prstGeom>
        </p:spPr>
      </p:pic>
    </p:spTree>
    <p:extLst>
      <p:ext uri="{BB962C8B-B14F-4D97-AF65-F5344CB8AC3E}">
        <p14:creationId xmlns:p14="http://schemas.microsoft.com/office/powerpoint/2010/main" val="211416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WASSEN EN STRIJKEN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30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3" y="2007669"/>
            <a:ext cx="7185595" cy="4455220"/>
          </a:xfrm>
          <a:prstGeom prst="rect">
            <a:avLst/>
          </a:prstGeom>
        </p:spPr>
      </p:pic>
    </p:spTree>
    <p:extLst>
      <p:ext uri="{BB962C8B-B14F-4D97-AF65-F5344CB8AC3E}">
        <p14:creationId xmlns:p14="http://schemas.microsoft.com/office/powerpoint/2010/main" val="420598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nl-BE" dirty="0" smtClean="0"/>
              <a:t>Voor de kinderen zorgen</a:t>
            </a:r>
            <a:r>
              <a:rPr lang="nl-BE" dirty="0"/>
              <a:t/>
            </a:r>
            <a:br>
              <a:rPr lang="nl-BE" dirty="0"/>
            </a:br>
            <a:r>
              <a:rPr lang="nl-BE" dirty="0"/>
              <a:t/>
            </a:r>
            <a:br>
              <a:rPr lang="nl-BE" dirty="0"/>
            </a:br>
            <a:r>
              <a:rPr lang="nl-BE" dirty="0"/>
              <a:t/>
            </a:r>
            <a:br>
              <a:rPr lang="nl-BE" dirty="0"/>
            </a:br>
            <a:r>
              <a:rPr lang="nl-BE" dirty="0"/>
              <a:t/>
            </a:r>
            <a:br>
              <a:rPr lang="nl-BE" dirty="0"/>
            </a:br>
            <a:r>
              <a:rPr lang="nl-BE" dirty="0"/>
              <a:t/>
            </a:r>
            <a:br>
              <a:rPr lang="nl-BE" dirty="0"/>
            </a:br>
            <a:endParaRPr lang="nl-BE" dirty="0"/>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3" name="Picture 2" descr="KOTK_DEF_slide31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532" y="1721556"/>
            <a:ext cx="6147371" cy="5136444"/>
          </a:xfrm>
          <a:prstGeom prst="rect">
            <a:avLst/>
          </a:prstGeom>
        </p:spPr>
      </p:pic>
    </p:spTree>
    <p:extLst>
      <p:ext uri="{BB962C8B-B14F-4D97-AF65-F5344CB8AC3E}">
        <p14:creationId xmlns:p14="http://schemas.microsoft.com/office/powerpoint/2010/main" val="3806906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Werken of studeren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32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533" y="979312"/>
            <a:ext cx="6237401" cy="5794022"/>
          </a:xfrm>
          <a:prstGeom prst="rect">
            <a:avLst/>
          </a:prstGeom>
        </p:spPr>
      </p:pic>
    </p:spTree>
    <p:extLst>
      <p:ext uri="{BB962C8B-B14F-4D97-AF65-F5344CB8AC3E}">
        <p14:creationId xmlns:p14="http://schemas.microsoft.com/office/powerpoint/2010/main" val="7910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BEWEGEN EN SPORTEN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33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77" y="1817510"/>
            <a:ext cx="6886222" cy="4911213"/>
          </a:xfrm>
          <a:prstGeom prst="rect">
            <a:avLst/>
          </a:prstGeom>
        </p:spPr>
      </p:pic>
    </p:spTree>
    <p:extLst>
      <p:ext uri="{BB962C8B-B14F-4D97-AF65-F5344CB8AC3E}">
        <p14:creationId xmlns:p14="http://schemas.microsoft.com/office/powerpoint/2010/main" val="3551288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Ontspannen en uitstapjes maken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6" name="Picture 5" descr="KOTK_DEF_slide34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8" y="1801481"/>
            <a:ext cx="7478888" cy="4830910"/>
          </a:xfrm>
          <a:prstGeom prst="rect">
            <a:avLst/>
          </a:prstGeom>
        </p:spPr>
      </p:pic>
    </p:spTree>
    <p:extLst>
      <p:ext uri="{BB962C8B-B14F-4D97-AF65-F5344CB8AC3E}">
        <p14:creationId xmlns:p14="http://schemas.microsoft.com/office/powerpoint/2010/main" val="2358353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Bij wie kan je terecht?</a:t>
            </a:r>
            <a:endParaRPr lang="nl-BE" dirty="0"/>
          </a:p>
        </p:txBody>
      </p:sp>
      <p:sp>
        <p:nvSpPr>
          <p:cNvPr id="3" name="Tijdelijke aanduiding voor tekst 2"/>
          <p:cNvSpPr>
            <a:spLocks noGrp="1"/>
          </p:cNvSpPr>
          <p:nvPr>
            <p:ph type="body" idx="1"/>
          </p:nvPr>
        </p:nvSpPr>
        <p:spPr/>
        <p:txBody>
          <a:bodyPr/>
          <a:lstStyle/>
          <a:p>
            <a:r>
              <a:rPr lang="nl-BE" dirty="0" smtClean="0"/>
              <a:t>Voor wie hulp, raad of meer informatie wil</a:t>
            </a:r>
            <a:endParaRPr lang="nl-BE" dirty="0"/>
          </a:p>
        </p:txBody>
      </p:sp>
    </p:spTree>
    <p:extLst>
      <p:ext uri="{BB962C8B-B14F-4D97-AF65-F5344CB8AC3E}">
        <p14:creationId xmlns:p14="http://schemas.microsoft.com/office/powerpoint/2010/main" val="3325524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Adriaan vertelt </a:t>
            </a:r>
          </a:p>
          <a:p>
            <a:pPr eaLnBrk="1" fontAlgn="auto" hangingPunct="1">
              <a:spcAft>
                <a:spcPts val="0"/>
              </a:spcAft>
              <a:defRPr/>
            </a:pPr>
            <a:r>
              <a:rPr lang="nl-BE" dirty="0" smtClean="0"/>
              <a:t>Zorgverleners</a:t>
            </a:r>
            <a:endParaRPr lang="nl-BE" dirty="0"/>
          </a:p>
          <a:p>
            <a:pPr eaLnBrk="1" fontAlgn="auto" hangingPunct="1">
              <a:spcAft>
                <a:spcPts val="0"/>
              </a:spcAft>
              <a:defRPr/>
            </a:pPr>
            <a:r>
              <a:rPr lang="nl-BE" dirty="0" smtClean="0"/>
              <a:t>Zorgvrijwilligers</a:t>
            </a:r>
          </a:p>
          <a:p>
            <a:pPr eaLnBrk="1" fontAlgn="auto" hangingPunct="1">
              <a:spcAft>
                <a:spcPts val="0"/>
              </a:spcAft>
              <a:defRPr/>
            </a:pPr>
            <a:r>
              <a:rPr lang="nl-BE" dirty="0" smtClean="0"/>
              <a:t>Lotgenoten</a:t>
            </a:r>
          </a:p>
          <a:p>
            <a:pPr eaLnBrk="1" fontAlgn="auto" hangingPunct="1">
              <a:spcAft>
                <a:spcPts val="0"/>
              </a:spcAft>
              <a:defRPr/>
            </a:pPr>
            <a:r>
              <a:rPr lang="nl-BE" dirty="0" smtClean="0"/>
              <a:t>Kankerlijn</a:t>
            </a:r>
            <a:endParaRPr lang="nl-BE" dirty="0" smtClean="0">
              <a:solidFill>
                <a:srgbClr val="FF0000"/>
              </a:solidFill>
            </a:endParaRPr>
          </a:p>
        </p:txBody>
      </p:sp>
      <p:sp>
        <p:nvSpPr>
          <p:cNvPr id="4" name="Title 3"/>
          <p:cNvSpPr>
            <a:spLocks noGrp="1"/>
          </p:cNvSpPr>
          <p:nvPr>
            <p:ph type="title"/>
          </p:nvPr>
        </p:nvSpPr>
        <p:spPr/>
        <p:txBody>
          <a:bodyPr/>
          <a:lstStyle/>
          <a:p>
            <a:pPr eaLnBrk="1" fontAlgn="auto" hangingPunct="1">
              <a:spcAft>
                <a:spcPts val="0"/>
              </a:spcAft>
              <a:defRPr/>
            </a:pPr>
            <a:r>
              <a:rPr lang="en-US" dirty="0" err="1" smtClean="0">
                <a:ea typeface="+mj-ea"/>
              </a:rPr>
              <a:t>Hulp</a:t>
            </a:r>
            <a:r>
              <a:rPr lang="en-US" dirty="0" smtClean="0">
                <a:ea typeface="+mj-ea"/>
              </a:rPr>
              <a:t> of </a:t>
            </a:r>
            <a:r>
              <a:rPr lang="en-US" dirty="0" err="1" smtClean="0">
                <a:ea typeface="+mj-ea"/>
              </a:rPr>
              <a:t>raad</a:t>
            </a:r>
            <a:r>
              <a:rPr lang="en-US" dirty="0" smtClean="0">
                <a:ea typeface="+mj-ea"/>
              </a:rPr>
              <a:t> </a:t>
            </a:r>
            <a:r>
              <a:rPr lang="en-US" dirty="0" err="1" smtClean="0">
                <a:ea typeface="+mj-ea"/>
              </a:rPr>
              <a:t>nodig</a:t>
            </a:r>
            <a:r>
              <a:rPr lang="en-US" dirty="0" smtClean="0">
                <a:ea typeface="+mj-ea"/>
              </a:rPr>
              <a:t>?</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p:cNvPicPr>
            <a:picLocks noChangeAspect="1"/>
          </p:cNvPicPr>
          <p:nvPr/>
        </p:nvPicPr>
        <p:blipFill>
          <a:blip r:embed="rId3"/>
          <a:stretch>
            <a:fillRect/>
          </a:stretch>
        </p:blipFill>
        <p:spPr>
          <a:xfrm>
            <a:off x="1150925" y="3937000"/>
            <a:ext cx="2122309" cy="1174043"/>
          </a:xfrm>
          <a:prstGeom prst="rect">
            <a:avLst/>
          </a:prstGeom>
        </p:spPr>
      </p:pic>
    </p:spTree>
    <p:extLst>
      <p:ext uri="{BB962C8B-B14F-4D97-AF65-F5344CB8AC3E}">
        <p14:creationId xmlns:p14="http://schemas.microsoft.com/office/powerpoint/2010/main" val="1113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BE" dirty="0" smtClean="0"/>
              <a:t>In de gedrukte brochure over</a:t>
            </a:r>
            <a:br>
              <a:rPr lang="nl-BE" dirty="0" smtClean="0"/>
            </a:br>
            <a:r>
              <a:rPr lang="nl-BE" dirty="0" smtClean="0"/>
              <a:t>vermoeidheid bij en na kanker</a:t>
            </a:r>
          </a:p>
          <a:p>
            <a:pPr lvl="0"/>
            <a:endParaRPr lang="nl-BE" dirty="0"/>
          </a:p>
          <a:p>
            <a:pPr marL="0" lvl="0" indent="0">
              <a:buNone/>
            </a:pPr>
            <a:endParaRPr lang="nl-BE" dirty="0"/>
          </a:p>
          <a:p>
            <a:pPr lvl="0"/>
            <a:endParaRPr lang="nl-BE" dirty="0" smtClean="0"/>
          </a:p>
          <a:p>
            <a:pPr marL="0" lvl="0" indent="0">
              <a:buNone/>
            </a:pPr>
            <a:endParaRPr lang="nl-BE" dirty="0" smtClean="0"/>
          </a:p>
          <a:p>
            <a:pPr marL="0" lvl="0" indent="0">
              <a:buNone/>
            </a:pPr>
            <a:endParaRPr lang="nl-BE" dirty="0" smtClean="0"/>
          </a:p>
          <a:p>
            <a:pPr lvl="0"/>
            <a:r>
              <a:rPr lang="nl-BE" dirty="0" smtClean="0"/>
              <a:t>Op </a:t>
            </a:r>
            <a:r>
              <a:rPr lang="nl-BE" sz="2000" dirty="0" smtClean="0"/>
              <a:t>www.allesoverkanker.be/vermoeidheid-bij-kanker</a:t>
            </a:r>
            <a:endParaRPr lang="nl-BE" sz="2000" dirty="0"/>
          </a:p>
        </p:txBody>
      </p:sp>
      <p:sp>
        <p:nvSpPr>
          <p:cNvPr id="3" name="Titel 2"/>
          <p:cNvSpPr>
            <a:spLocks noGrp="1"/>
          </p:cNvSpPr>
          <p:nvPr>
            <p:ph type="title"/>
          </p:nvPr>
        </p:nvSpPr>
        <p:spPr/>
        <p:txBody>
          <a:bodyPr/>
          <a:lstStyle/>
          <a:p>
            <a:r>
              <a:rPr lang="nl-BE" dirty="0" smtClean="0"/>
              <a:t>Waar kan je deze info nalezen?</a:t>
            </a:r>
            <a:endParaRPr lang="nl-BE" dirty="0"/>
          </a:p>
        </p:txBody>
      </p:sp>
      <p:sp>
        <p:nvSpPr>
          <p:cNvPr id="4" name="Tijdelijke aanduiding voor tekst 3"/>
          <p:cNvSpPr>
            <a:spLocks noGrp="1"/>
          </p:cNvSpPr>
          <p:nvPr>
            <p:ph type="body" idx="13"/>
          </p:nvPr>
        </p:nvSpPr>
        <p:spPr/>
        <p:txBody>
          <a:bodyPr/>
          <a:lstStyle/>
          <a:p>
            <a:endParaRPr lang="nl-BE"/>
          </a:p>
        </p:txBody>
      </p:sp>
      <p:pic>
        <p:nvPicPr>
          <p:cNvPr id="5" name="Picture 4" descr="Cover broch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556" y="2125519"/>
            <a:ext cx="1988414" cy="2813370"/>
          </a:xfrm>
          <a:prstGeom prst="rect">
            <a:avLst/>
          </a:prstGeom>
        </p:spPr>
      </p:pic>
    </p:spTree>
    <p:extLst>
      <p:ext uri="{BB962C8B-B14F-4D97-AF65-F5344CB8AC3E}">
        <p14:creationId xmlns:p14="http://schemas.microsoft.com/office/powerpoint/2010/main" val="11375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nl-BE" sz="2400" dirty="0" smtClean="0"/>
              <a:t>www.allesoverkanker.be/verhalen</a:t>
            </a:r>
            <a:r>
              <a:rPr lang="nl-BE" sz="2400" dirty="0"/>
              <a:t>: </a:t>
            </a:r>
            <a:r>
              <a:rPr lang="nl-BE" sz="2400" dirty="0" smtClean="0"/>
              <a:t/>
            </a:r>
            <a:br>
              <a:rPr lang="nl-BE" sz="2400" dirty="0" smtClean="0"/>
            </a:br>
            <a:r>
              <a:rPr lang="nl-BE" sz="2400" b="0" dirty="0" smtClean="0"/>
              <a:t>getuigenissen </a:t>
            </a:r>
            <a:r>
              <a:rPr lang="nl-BE" sz="2400" b="0" dirty="0"/>
              <a:t>van mensen die kanker hebben (gehad) en duiding door </a:t>
            </a:r>
            <a:r>
              <a:rPr lang="nl-BE" sz="2400" b="0" dirty="0" smtClean="0"/>
              <a:t>zorgverstrekkers</a:t>
            </a:r>
          </a:p>
          <a:p>
            <a:pPr lvl="0"/>
            <a:r>
              <a:rPr lang="nl-BE" sz="2400" dirty="0" smtClean="0"/>
              <a:t>www.allesoverkanker.be/lotgenotengroepen: </a:t>
            </a:r>
            <a:r>
              <a:rPr lang="nl-BE" sz="2400" b="0" dirty="0" smtClean="0"/>
              <a:t>contactgegevens van lotgenotengroepen voor kankerpatiënten</a:t>
            </a:r>
            <a:endParaRPr lang="nl-BE" sz="2400" b="0" dirty="0"/>
          </a:p>
          <a:p>
            <a:pPr lvl="0"/>
            <a:r>
              <a:rPr lang="nl-BE" sz="2400" dirty="0" smtClean="0"/>
              <a:t>forum.allesoverkanker.be: </a:t>
            </a:r>
            <a:r>
              <a:rPr lang="nl-BE" sz="2400" b="0" dirty="0" smtClean="0"/>
              <a:t>forum waar kankerpatiënten </a:t>
            </a:r>
            <a:r>
              <a:rPr lang="nl-BE" sz="2400" b="0" dirty="0"/>
              <a:t>van gedachten wisselen met andere </a:t>
            </a:r>
            <a:r>
              <a:rPr lang="nl-BE" sz="2400" b="0" dirty="0" smtClean="0"/>
              <a:t>patiënten</a:t>
            </a:r>
          </a:p>
          <a:p>
            <a:pPr lvl="0"/>
            <a:r>
              <a:rPr lang="nl-BE" sz="2400" dirty="0" smtClean="0"/>
              <a:t>www.allesoverkanker.be/activiteiten</a:t>
            </a:r>
            <a:endParaRPr lang="nl-BE" sz="2400" dirty="0"/>
          </a:p>
          <a:p>
            <a:pPr lvl="1" eaLnBrk="1" fontAlgn="auto" hangingPunct="1">
              <a:spcAft>
                <a:spcPts val="0"/>
              </a:spcAft>
              <a:defRPr/>
            </a:pPr>
            <a:endParaRPr lang="nl-BE" dirty="0" smtClean="0"/>
          </a:p>
        </p:txBody>
      </p:sp>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MEER INFO OP HET INTERNET</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spTree>
    <p:extLst>
      <p:ext uri="{BB962C8B-B14F-4D97-AF65-F5344CB8AC3E}">
        <p14:creationId xmlns:p14="http://schemas.microsoft.com/office/powerpoint/2010/main" val="271551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 en slotbeschouwingen</a:t>
            </a:r>
            <a:endParaRPr lang="nl-BE" dirty="0"/>
          </a:p>
        </p:txBody>
      </p:sp>
      <p:sp>
        <p:nvSpPr>
          <p:cNvPr id="3" name="Tijdelijke aanduiding voor tekst 2"/>
          <p:cNvSpPr>
            <a:spLocks noGrp="1"/>
          </p:cNvSpPr>
          <p:nvPr>
            <p:ph type="body" idx="1"/>
          </p:nvPr>
        </p:nvSpPr>
        <p:spPr/>
        <p:txBody>
          <a:bodyPr/>
          <a:lstStyle/>
          <a:p>
            <a:r>
              <a:rPr lang="nl-BE" dirty="0" smtClean="0"/>
              <a:t>Wat wil je graag nog weten? Wat neem je mee?</a:t>
            </a:r>
            <a:endParaRPr lang="nl-BE" dirty="0"/>
          </a:p>
        </p:txBody>
      </p:sp>
    </p:spTree>
    <p:extLst>
      <p:ext uri="{BB962C8B-B14F-4D97-AF65-F5344CB8AC3E}">
        <p14:creationId xmlns:p14="http://schemas.microsoft.com/office/powerpoint/2010/main" val="233404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Ongewone vermoeidheid</a:t>
            </a:r>
            <a:endParaRPr lang="nl-BE" dirty="0"/>
          </a:p>
        </p:txBody>
      </p:sp>
      <p:sp>
        <p:nvSpPr>
          <p:cNvPr id="3" name="Tijdelijke aanduiding voor tekst 2"/>
          <p:cNvSpPr>
            <a:spLocks noGrp="1"/>
          </p:cNvSpPr>
          <p:nvPr>
            <p:ph type="body" idx="1"/>
          </p:nvPr>
        </p:nvSpPr>
        <p:spPr/>
        <p:txBody>
          <a:bodyPr/>
          <a:lstStyle/>
          <a:p>
            <a:r>
              <a:rPr lang="nl-BE" dirty="0" smtClean="0"/>
              <a:t>Meer dan alleen maar het gevoel </a:t>
            </a:r>
            <a:br>
              <a:rPr lang="nl-BE" dirty="0" smtClean="0"/>
            </a:br>
            <a:r>
              <a:rPr lang="nl-BE" dirty="0" smtClean="0"/>
              <a:t>voortdurend moe te zijn.</a:t>
            </a:r>
            <a:endParaRPr lang="nl-BE" dirty="0"/>
          </a:p>
        </p:txBody>
      </p:sp>
    </p:spTree>
    <p:extLst>
      <p:ext uri="{BB962C8B-B14F-4D97-AF65-F5344CB8AC3E}">
        <p14:creationId xmlns:p14="http://schemas.microsoft.com/office/powerpoint/2010/main" val="3339561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Vragen? </a:t>
            </a:r>
          </a:p>
          <a:p>
            <a:r>
              <a:rPr lang="nl-BE" dirty="0" smtClean="0"/>
              <a:t>Wat </a:t>
            </a:r>
            <a:r>
              <a:rPr lang="nl-BE" dirty="0"/>
              <a:t>neem je mee</a:t>
            </a:r>
            <a:r>
              <a:rPr lang="nl-BE" dirty="0" smtClean="0"/>
              <a:t>?</a:t>
            </a:r>
          </a:p>
          <a:p>
            <a:r>
              <a:rPr lang="nl-BE" dirty="0" smtClean="0"/>
              <a:t>Dank je wel</a:t>
            </a:r>
          </a:p>
          <a:p>
            <a:pPr marL="0" indent="0">
              <a:buNone/>
            </a:pPr>
            <a:endParaRPr lang="nl-BE" sz="1600" i="1" dirty="0" smtClean="0"/>
          </a:p>
        </p:txBody>
      </p:sp>
      <p:sp>
        <p:nvSpPr>
          <p:cNvPr id="3" name="Titel 2"/>
          <p:cNvSpPr>
            <a:spLocks noGrp="1"/>
          </p:cNvSpPr>
          <p:nvPr>
            <p:ph type="title"/>
          </p:nvPr>
        </p:nvSpPr>
        <p:spPr/>
        <p:txBody>
          <a:bodyPr/>
          <a:lstStyle/>
          <a:p>
            <a:r>
              <a:rPr lang="nl-BE" dirty="0" smtClean="0"/>
              <a:t>Tot slot</a:t>
            </a:r>
            <a:endParaRPr lang="nl-BE" dirty="0"/>
          </a:p>
        </p:txBody>
      </p:sp>
      <p:sp>
        <p:nvSpPr>
          <p:cNvPr id="4" name="Tijdelijke aanduiding voor tekst 3"/>
          <p:cNvSpPr>
            <a:spLocks noGrp="1"/>
          </p:cNvSpPr>
          <p:nvPr>
            <p:ph type="body" idx="13"/>
          </p:nvPr>
        </p:nvSpPr>
        <p:spPr/>
        <p:txBody>
          <a:bodyPr/>
          <a:lstStyle/>
          <a:p>
            <a:endParaRPr lang="nl-BE"/>
          </a:p>
        </p:txBody>
      </p:sp>
    </p:spTree>
    <p:extLst>
      <p:ext uri="{BB962C8B-B14F-4D97-AF65-F5344CB8AC3E}">
        <p14:creationId xmlns:p14="http://schemas.microsoft.com/office/powerpoint/2010/main" val="41694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4715929" y="2260599"/>
            <a:ext cx="3996267" cy="3328132"/>
          </a:xfrm>
          <a:prstGeom prst="roundRect">
            <a:avLst/>
          </a:prstGeom>
          <a:solidFill>
            <a:srgbClr val="FCB5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60600"/>
            <a:ext cx="3996267" cy="3361267"/>
          </a:xfrm>
          <a:prstGeom prst="roundRect">
            <a:avLst/>
          </a:prstGeom>
          <a:solidFill>
            <a:srgbClr val="FCB5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661873" y="403200"/>
            <a:ext cx="7767134" cy="689000"/>
          </a:xfrm>
        </p:spPr>
        <p:txBody>
          <a:bodyPr/>
          <a:lstStyle/>
          <a:p>
            <a:r>
              <a:rPr lang="en-US" dirty="0" err="1" smtClean="0"/>
              <a:t>Vermoeidheid</a:t>
            </a:r>
            <a:r>
              <a:rPr lang="en-US" dirty="0" smtClean="0"/>
              <a:t> </a:t>
            </a:r>
            <a:r>
              <a:rPr lang="en-US" dirty="0" err="1" smtClean="0"/>
              <a:t>bij</a:t>
            </a:r>
            <a:r>
              <a:rPr lang="en-US" dirty="0" smtClean="0"/>
              <a:t> </a:t>
            </a:r>
            <a:r>
              <a:rPr lang="en-US" dirty="0" err="1" smtClean="0"/>
              <a:t>en</a:t>
            </a:r>
            <a:r>
              <a:rPr lang="en-US" dirty="0" smtClean="0"/>
              <a:t> </a:t>
            </a:r>
            <a:r>
              <a:rPr lang="en-US" dirty="0" err="1" smtClean="0"/>
              <a:t>na</a:t>
            </a:r>
            <a:r>
              <a:rPr lang="en-US" dirty="0" smtClean="0"/>
              <a:t> </a:t>
            </a:r>
            <a:r>
              <a:rPr lang="en-US" dirty="0" err="1" smtClean="0"/>
              <a:t>kanker</a:t>
            </a:r>
            <a:endParaRPr lang="en-US" dirty="0"/>
          </a:p>
        </p:txBody>
      </p:sp>
      <p:sp>
        <p:nvSpPr>
          <p:cNvPr id="7" name="Text Placeholder 6"/>
          <p:cNvSpPr>
            <a:spLocks noGrp="1"/>
          </p:cNvSpPr>
          <p:nvPr>
            <p:ph type="body" idx="13"/>
          </p:nvPr>
        </p:nvSpPr>
        <p:spPr>
          <a:xfrm>
            <a:off x="961236" y="907200"/>
            <a:ext cx="6443133" cy="639762"/>
          </a:xfrm>
        </p:spPr>
        <p:txBody>
          <a:bodyPr/>
          <a:lstStyle/>
          <a:p>
            <a:r>
              <a:rPr lang="en-US" dirty="0" err="1" smtClean="0"/>
              <a:t>Verschil</a:t>
            </a:r>
            <a:r>
              <a:rPr lang="en-US" dirty="0" smtClean="0"/>
              <a:t> </a:t>
            </a:r>
            <a:r>
              <a:rPr lang="en-US" dirty="0" err="1" smtClean="0"/>
              <a:t>tussen</a:t>
            </a:r>
            <a:r>
              <a:rPr lang="en-US" dirty="0" smtClean="0"/>
              <a:t> ‘</a:t>
            </a:r>
            <a:r>
              <a:rPr lang="en-US" dirty="0" err="1" smtClean="0"/>
              <a:t>gewone</a:t>
            </a:r>
            <a:r>
              <a:rPr lang="en-US" dirty="0" smtClean="0"/>
              <a:t>’ </a:t>
            </a:r>
            <a:r>
              <a:rPr lang="en-US" dirty="0" err="1" smtClean="0"/>
              <a:t>en</a:t>
            </a:r>
            <a:r>
              <a:rPr lang="en-US" dirty="0" smtClean="0"/>
              <a:t> ‘</a:t>
            </a:r>
            <a:r>
              <a:rPr lang="en-US" dirty="0" err="1" smtClean="0"/>
              <a:t>ongewone</a:t>
            </a:r>
            <a:r>
              <a:rPr lang="en-US" dirty="0" smtClean="0"/>
              <a:t>’ </a:t>
            </a:r>
            <a:r>
              <a:rPr lang="en-US" dirty="0" err="1" smtClean="0"/>
              <a:t>vermoeidheid</a:t>
            </a:r>
            <a:endParaRPr lang="en-US" dirty="0"/>
          </a:p>
        </p:txBody>
      </p:sp>
      <p:sp>
        <p:nvSpPr>
          <p:cNvPr id="6" name="Content Placeholder 5"/>
          <p:cNvSpPr>
            <a:spLocks noGrp="1"/>
          </p:cNvSpPr>
          <p:nvPr>
            <p:ph idx="1"/>
          </p:nvPr>
        </p:nvSpPr>
        <p:spPr>
          <a:xfrm>
            <a:off x="575733" y="2421466"/>
            <a:ext cx="3759200" cy="3167265"/>
          </a:xfrm>
        </p:spPr>
        <p:txBody>
          <a:bodyPr/>
          <a:lstStyle/>
          <a:p>
            <a:r>
              <a:rPr lang="nl-BE" dirty="0" smtClean="0"/>
              <a:t> Gewone vermoeidheid</a:t>
            </a:r>
          </a:p>
          <a:p>
            <a:pPr lvl="1">
              <a:buClr>
                <a:schemeClr val="bg1"/>
              </a:buClr>
            </a:pPr>
            <a:r>
              <a:rPr lang="nl-BE" sz="1600" dirty="0" smtClean="0"/>
              <a:t>Verwacht, voorspelbaar</a:t>
            </a:r>
          </a:p>
          <a:p>
            <a:pPr lvl="1">
              <a:buClr>
                <a:schemeClr val="bg1"/>
              </a:buClr>
            </a:pPr>
            <a:r>
              <a:rPr lang="nl-BE" sz="1600" dirty="0" smtClean="0"/>
              <a:t>Normaal</a:t>
            </a:r>
          </a:p>
          <a:p>
            <a:pPr lvl="1">
              <a:buClr>
                <a:schemeClr val="bg1"/>
              </a:buClr>
            </a:pPr>
            <a:r>
              <a:rPr lang="nl-BE" sz="1600" dirty="0" smtClean="0"/>
              <a:t>Af en toe</a:t>
            </a:r>
          </a:p>
          <a:p>
            <a:pPr lvl="1">
              <a:buClr>
                <a:schemeClr val="bg1"/>
              </a:buClr>
            </a:pPr>
            <a:r>
              <a:rPr lang="nl-BE" sz="1600" dirty="0" smtClean="0"/>
              <a:t>Kort</a:t>
            </a:r>
          </a:p>
          <a:p>
            <a:pPr lvl="1">
              <a:buClr>
                <a:schemeClr val="bg1"/>
              </a:buClr>
            </a:pPr>
            <a:r>
              <a:rPr lang="nl-BE" sz="1600" dirty="0" smtClean="0"/>
              <a:t>Duidelijk verband met een inspanning</a:t>
            </a:r>
            <a:br>
              <a:rPr lang="nl-BE" sz="1600" dirty="0" smtClean="0"/>
            </a:br>
            <a:r>
              <a:rPr lang="nl-BE" sz="1600" dirty="0" smtClean="0"/>
              <a:t>duidelijke oorzaak</a:t>
            </a:r>
          </a:p>
          <a:p>
            <a:pPr lvl="1">
              <a:buClr>
                <a:schemeClr val="bg1"/>
              </a:buClr>
            </a:pPr>
            <a:r>
              <a:rPr lang="nl-BE" sz="1600" dirty="0" smtClean="0"/>
              <a:t>Rust of slaap helpt</a:t>
            </a:r>
          </a:p>
          <a:p>
            <a:pPr lvl="1"/>
            <a:endParaRPr lang="nl-BE" dirty="0" smtClean="0"/>
          </a:p>
          <a:p>
            <a:pPr lvl="1"/>
            <a:endParaRPr lang="nl-BE" dirty="0" smtClean="0"/>
          </a:p>
          <a:p>
            <a:pPr marL="0" indent="0">
              <a:buNone/>
            </a:pPr>
            <a:endParaRPr lang="nl-BE" dirty="0" smtClean="0"/>
          </a:p>
          <a:p>
            <a:endParaRPr lang="en-US" dirty="0"/>
          </a:p>
          <a:p>
            <a:endParaRPr lang="en-US" dirty="0"/>
          </a:p>
        </p:txBody>
      </p:sp>
      <p:sp>
        <p:nvSpPr>
          <p:cNvPr id="19" name="Content Placeholder 18"/>
          <p:cNvSpPr>
            <a:spLocks noGrp="1"/>
          </p:cNvSpPr>
          <p:nvPr>
            <p:ph idx="16"/>
          </p:nvPr>
        </p:nvSpPr>
        <p:spPr/>
        <p:txBody>
          <a:bodyPr/>
          <a:lstStyle/>
          <a:p>
            <a:r>
              <a:rPr lang="nl-BE" sz="1600" dirty="0" smtClean="0"/>
              <a:t> Ongewone vermoeidheid</a:t>
            </a:r>
          </a:p>
          <a:p>
            <a:pPr lvl="1">
              <a:buClr>
                <a:schemeClr val="bg1"/>
              </a:buClr>
            </a:pPr>
            <a:r>
              <a:rPr lang="nl-BE" sz="1600" dirty="0" smtClean="0"/>
              <a:t>Onverwacht, onvoorspelbaar</a:t>
            </a:r>
          </a:p>
          <a:p>
            <a:pPr lvl="1">
              <a:buClr>
                <a:schemeClr val="bg1"/>
              </a:buClr>
            </a:pPr>
            <a:r>
              <a:rPr lang="nl-BE" sz="1600" dirty="0" smtClean="0"/>
              <a:t>Extreem</a:t>
            </a:r>
          </a:p>
          <a:p>
            <a:pPr lvl="1"/>
            <a:r>
              <a:rPr lang="nl-BE" sz="1600" dirty="0" smtClean="0"/>
              <a:t>Schommelend</a:t>
            </a:r>
          </a:p>
          <a:p>
            <a:pPr lvl="1"/>
            <a:r>
              <a:rPr lang="nl-BE" sz="1600" dirty="0" smtClean="0"/>
              <a:t>Lang</a:t>
            </a:r>
          </a:p>
          <a:p>
            <a:pPr lvl="1"/>
            <a:r>
              <a:rPr lang="nl-BE" sz="1600" dirty="0" smtClean="0"/>
              <a:t>Geen duidelijk verband met een inspanning</a:t>
            </a:r>
            <a:br>
              <a:rPr lang="nl-BE" sz="1600" dirty="0" smtClean="0"/>
            </a:br>
            <a:r>
              <a:rPr lang="nl-BE" sz="1600" dirty="0" smtClean="0"/>
              <a:t>geen duidelijke oorzaak</a:t>
            </a:r>
          </a:p>
          <a:p>
            <a:pPr lvl="1"/>
            <a:r>
              <a:rPr lang="nl-BE" sz="1600" dirty="0" smtClean="0"/>
              <a:t>Rust of slaap helpt niet</a:t>
            </a:r>
          </a:p>
          <a:p>
            <a:pPr lvl="1"/>
            <a:endParaRPr lang="nl-BE" dirty="0" smtClean="0"/>
          </a:p>
          <a:p>
            <a:pPr lvl="1"/>
            <a:endParaRPr lang="nl-BE" dirty="0" smtClean="0"/>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fade">
                                      <p:cBhvr>
                                        <p:cTn id="13" dur="500"/>
                                        <p:tgtEl>
                                          <p:spTgt spid="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fade">
                                      <p:cBhvr>
                                        <p:cTn id="16" dur="500"/>
                                        <p:tgtEl>
                                          <p:spTgt spid="1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fade">
                                      <p:cBhvr>
                                        <p:cTn id="19" dur="500"/>
                                        <p:tgtEl>
                                          <p:spTgt spid="1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fade">
                                      <p:cBhvr>
                                        <p:cTn id="22" dur="500"/>
                                        <p:tgtEl>
                                          <p:spTgt spid="1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animEffect transition="in" filter="fade">
                                      <p:cBhvr>
                                        <p:cTn id="25"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smtClean="0"/>
          </a:p>
          <a:p>
            <a:r>
              <a:rPr lang="nl-NL" dirty="0"/>
              <a:t>E</a:t>
            </a:r>
            <a:r>
              <a:rPr lang="nl-NL" dirty="0" smtClean="0"/>
              <a:t>en </a:t>
            </a:r>
            <a:r>
              <a:rPr lang="nl-NL" dirty="0"/>
              <a:t>van de meest voorkomende nevenwerkingen </a:t>
            </a:r>
            <a:endParaRPr lang="nl-NL" dirty="0" smtClean="0"/>
          </a:p>
          <a:p>
            <a:r>
              <a:rPr lang="nl-BE" dirty="0" smtClean="0"/>
              <a:t>Verloop en duur</a:t>
            </a:r>
          </a:p>
          <a:p>
            <a:r>
              <a:rPr lang="nl-BE" dirty="0" smtClean="0"/>
              <a:t>Elke situatie verschillend</a:t>
            </a:r>
          </a:p>
          <a:p>
            <a:r>
              <a:rPr lang="nl-BE" dirty="0" smtClean="0"/>
              <a:t>(H)erken je vermoeidheid</a:t>
            </a:r>
          </a:p>
          <a:p>
            <a:endParaRPr lang="nl-BE" dirty="0"/>
          </a:p>
        </p:txBody>
      </p:sp>
      <p:sp>
        <p:nvSpPr>
          <p:cNvPr id="3" name="Titel 2"/>
          <p:cNvSpPr>
            <a:spLocks noGrp="1"/>
          </p:cNvSpPr>
          <p:nvPr>
            <p:ph type="title"/>
          </p:nvPr>
        </p:nvSpPr>
        <p:spPr/>
        <p:txBody>
          <a:bodyPr/>
          <a:lstStyle/>
          <a:p>
            <a:r>
              <a:rPr lang="nl-BE" dirty="0" smtClean="0"/>
              <a:t>Niet ongewoon …</a:t>
            </a:r>
            <a:endParaRPr lang="nl-BE" dirty="0"/>
          </a:p>
        </p:txBody>
      </p:sp>
      <p:sp>
        <p:nvSpPr>
          <p:cNvPr id="4" name="Tijdelijke aanduiding voor tekst 3"/>
          <p:cNvSpPr>
            <a:spLocks noGrp="1"/>
          </p:cNvSpPr>
          <p:nvPr>
            <p:ph type="body" idx="13"/>
          </p:nvPr>
        </p:nvSpPr>
        <p:spPr/>
        <p:txBody>
          <a:bodyPr/>
          <a:lstStyle/>
          <a:p>
            <a:r>
              <a:rPr lang="nl-NL" dirty="0" smtClean="0"/>
              <a:t>Je bent niet alleen</a:t>
            </a:r>
            <a:endParaRPr lang="nl-BE" dirty="0"/>
          </a:p>
        </p:txBody>
      </p:sp>
    </p:spTree>
    <p:extLst>
      <p:ext uri="{BB962C8B-B14F-4D97-AF65-F5344CB8AC3E}">
        <p14:creationId xmlns:p14="http://schemas.microsoft.com/office/powerpoint/2010/main" val="32856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De </a:t>
            </a:r>
            <a:r>
              <a:rPr lang="nl-BE" dirty="0"/>
              <a:t>ziekte zelf </a:t>
            </a:r>
            <a:endParaRPr lang="nl-BE" dirty="0" smtClean="0"/>
          </a:p>
          <a:p>
            <a:pPr eaLnBrk="1" fontAlgn="auto" hangingPunct="1">
              <a:spcAft>
                <a:spcPts val="0"/>
              </a:spcAft>
              <a:defRPr/>
            </a:pPr>
            <a:r>
              <a:rPr lang="nl-BE" dirty="0" smtClean="0"/>
              <a:t>De behandeling</a:t>
            </a:r>
          </a:p>
          <a:p>
            <a:pPr eaLnBrk="1" fontAlgn="auto" hangingPunct="1">
              <a:spcAft>
                <a:spcPts val="0"/>
              </a:spcAft>
              <a:defRPr/>
            </a:pPr>
            <a:r>
              <a:rPr lang="nl-BE" dirty="0" smtClean="0"/>
              <a:t>De bijwerkingen van de behandeling</a:t>
            </a:r>
          </a:p>
          <a:p>
            <a:pPr eaLnBrk="1" fontAlgn="auto" hangingPunct="1">
              <a:spcAft>
                <a:spcPts val="0"/>
              </a:spcAft>
              <a:defRPr/>
            </a:pPr>
            <a:r>
              <a:rPr lang="nl-BE" dirty="0" smtClean="0"/>
              <a:t>Emoties en stress</a:t>
            </a:r>
          </a:p>
          <a:p>
            <a:pPr eaLnBrk="1" fontAlgn="auto" hangingPunct="1">
              <a:spcAft>
                <a:spcPts val="0"/>
              </a:spcAft>
              <a:defRPr/>
            </a:pPr>
            <a:r>
              <a:rPr lang="nl-BE" dirty="0" smtClean="0"/>
              <a:t>Slaapproblemen </a:t>
            </a:r>
          </a:p>
          <a:p>
            <a:pPr eaLnBrk="1" fontAlgn="auto" hangingPunct="1">
              <a:spcAft>
                <a:spcPts val="0"/>
              </a:spcAft>
              <a:defRPr/>
            </a:pPr>
            <a:r>
              <a:rPr lang="nl-BE" dirty="0" smtClean="0"/>
              <a:t>Onvoldoende beweging</a:t>
            </a:r>
          </a:p>
          <a:p>
            <a:pPr lvl="1" eaLnBrk="1" fontAlgn="auto" hangingPunct="1">
              <a:spcAft>
                <a:spcPts val="0"/>
              </a:spcAft>
              <a:defRPr/>
            </a:pPr>
            <a:endParaRPr lang="nl-BE" dirty="0" smtClean="0"/>
          </a:p>
          <a:p>
            <a:pPr marL="0" indent="0" eaLnBrk="1" fontAlgn="auto" hangingPunct="1">
              <a:spcAft>
                <a:spcPts val="0"/>
              </a:spcAft>
              <a:buNone/>
              <a:defRPr/>
            </a:pPr>
            <a:endParaRPr lang="nl-BE" dirty="0" smtClean="0"/>
          </a:p>
          <a:p>
            <a:pPr marL="0" indent="0" eaLnBrk="1" fontAlgn="auto" hangingPunct="1">
              <a:spcAft>
                <a:spcPts val="0"/>
              </a:spcAft>
              <a:buNone/>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a:p>
        </p:txBody>
      </p:sp>
      <p:sp>
        <p:nvSpPr>
          <p:cNvPr id="4" name="Title 3"/>
          <p:cNvSpPr>
            <a:spLocks noGrp="1"/>
          </p:cNvSpPr>
          <p:nvPr>
            <p:ph type="title"/>
          </p:nvPr>
        </p:nvSpPr>
        <p:spPr/>
        <p:txBody>
          <a:bodyPr/>
          <a:lstStyle/>
          <a:p>
            <a:pPr eaLnBrk="1" fontAlgn="auto" hangingPunct="1">
              <a:spcAft>
                <a:spcPts val="0"/>
              </a:spcAft>
              <a:defRPr/>
            </a:pPr>
            <a:r>
              <a:rPr lang="en-US" dirty="0" smtClean="0">
                <a:ea typeface="+mj-ea"/>
              </a:rPr>
              <a:t>MEERDERE OORZAKEN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spTree>
    <p:extLst>
      <p:ext uri="{BB962C8B-B14F-4D97-AF65-F5344CB8AC3E}">
        <p14:creationId xmlns:p14="http://schemas.microsoft.com/office/powerpoint/2010/main" val="25631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eaLnBrk="1" fontAlgn="auto" hangingPunct="1">
              <a:spcAft>
                <a:spcPts val="0"/>
              </a:spcAft>
              <a:defRPr/>
            </a:pPr>
            <a:r>
              <a:rPr lang="nl-BE" dirty="0" smtClean="0"/>
              <a:t>Adriaan vertelt</a:t>
            </a:r>
          </a:p>
          <a:p>
            <a:pPr eaLnBrk="1" fontAlgn="auto" hangingPunct="1">
              <a:spcAft>
                <a:spcPts val="0"/>
              </a:spcAft>
              <a:defRPr/>
            </a:pPr>
            <a:r>
              <a:rPr lang="nl-BE" dirty="0" smtClean="0"/>
              <a:t>Gebrek aan energie</a:t>
            </a:r>
          </a:p>
          <a:p>
            <a:pPr eaLnBrk="1" fontAlgn="auto" hangingPunct="1">
              <a:spcAft>
                <a:spcPts val="0"/>
              </a:spcAft>
              <a:defRPr/>
            </a:pPr>
            <a:r>
              <a:rPr lang="nl-BE" dirty="0" smtClean="0"/>
              <a:t>Impact op je leven</a:t>
            </a:r>
          </a:p>
          <a:p>
            <a:r>
              <a:rPr lang="nl-BE" dirty="0"/>
              <a:t>Vragen bij </a:t>
            </a:r>
            <a:r>
              <a:rPr lang="nl-BE" dirty="0" smtClean="0"/>
              <a:t>patiënten</a:t>
            </a:r>
          </a:p>
          <a:p>
            <a:r>
              <a:rPr lang="nl-BE" dirty="0" smtClean="0"/>
              <a:t>Vragen </a:t>
            </a:r>
            <a:r>
              <a:rPr lang="nl-BE" dirty="0"/>
              <a:t>bij </a:t>
            </a:r>
            <a:r>
              <a:rPr lang="nl-BE" dirty="0" smtClean="0"/>
              <a:t>naasten</a:t>
            </a:r>
          </a:p>
          <a:p>
            <a:r>
              <a:rPr lang="nl-BE" dirty="0" smtClean="0"/>
              <a:t>Welke </a:t>
            </a:r>
            <a:r>
              <a:rPr lang="nl-BE" dirty="0"/>
              <a:t>vragen heb jij</a:t>
            </a:r>
            <a:r>
              <a:rPr lang="nl-BE" dirty="0" smtClean="0"/>
              <a:t>?</a:t>
            </a:r>
            <a:endParaRPr lang="nl-BE" dirty="0"/>
          </a:p>
        </p:txBody>
      </p:sp>
      <p:sp>
        <p:nvSpPr>
          <p:cNvPr id="4" name="Title 3"/>
          <p:cNvSpPr>
            <a:spLocks noGrp="1"/>
          </p:cNvSpPr>
          <p:nvPr>
            <p:ph type="title"/>
          </p:nvPr>
        </p:nvSpPr>
        <p:spPr/>
        <p:txBody>
          <a:bodyPr/>
          <a:lstStyle/>
          <a:p>
            <a:pPr eaLnBrk="1" fontAlgn="auto" hangingPunct="1">
              <a:spcAft>
                <a:spcPts val="0"/>
              </a:spcAft>
              <a:defRPr/>
            </a:pPr>
            <a:r>
              <a:rPr lang="en-US" dirty="0" err="1" smtClean="0">
                <a:ea typeface="+mj-ea"/>
              </a:rPr>
              <a:t>Gevolgen</a:t>
            </a:r>
            <a:endParaRPr lang="en-US" dirty="0">
              <a:ea typeface="+mj-ea"/>
            </a:endParaRPr>
          </a:p>
        </p:txBody>
      </p:sp>
      <p:sp>
        <p:nvSpPr>
          <p:cNvPr id="12293" name="Text Placeholder 5"/>
          <p:cNvSpPr>
            <a:spLocks noGrp="1"/>
          </p:cNvSpPr>
          <p:nvPr>
            <p:ph type="body" idx="13"/>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latin typeface="Calibri" pitchFamily="-65" charset="0"/>
              <a:ea typeface="Calibri" pitchFamily="-65" charset="0"/>
              <a:cs typeface="Calibri" pitchFamily="-65" charset="0"/>
            </a:endParaRPr>
          </a:p>
        </p:txBody>
      </p:sp>
      <p:pic>
        <p:nvPicPr>
          <p:cNvPr id="2" name="Picture 1" descr="KOTK_DEF_slide08_01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114" y="1387631"/>
            <a:ext cx="1234440" cy="3377184"/>
          </a:xfrm>
          <a:prstGeom prst="rect">
            <a:avLst/>
          </a:prstGeom>
        </p:spPr>
      </p:pic>
      <p:pic>
        <p:nvPicPr>
          <p:cNvPr id="3" name="Picture 2" descr="KOTK_DEF_slide08_02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2406904"/>
            <a:ext cx="1371600" cy="3060192"/>
          </a:xfrm>
          <a:prstGeom prst="rect">
            <a:avLst/>
          </a:prstGeom>
        </p:spPr>
      </p:pic>
      <p:pic>
        <p:nvPicPr>
          <p:cNvPr id="5" name="Picture 4" descr="KOTK_DEF_slide08_03_tr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732" y="3006119"/>
            <a:ext cx="1219200" cy="3517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Aanpak vermoeidheid</a:t>
            </a:r>
            <a:endParaRPr lang="nl-BE" dirty="0"/>
          </a:p>
        </p:txBody>
      </p:sp>
      <p:sp>
        <p:nvSpPr>
          <p:cNvPr id="3" name="Tijdelijke aanduiding voor tekst 2"/>
          <p:cNvSpPr>
            <a:spLocks noGrp="1"/>
          </p:cNvSpPr>
          <p:nvPr>
            <p:ph type="body" idx="1"/>
          </p:nvPr>
        </p:nvSpPr>
        <p:spPr/>
        <p:txBody>
          <a:bodyPr/>
          <a:lstStyle/>
          <a:p>
            <a:r>
              <a:rPr lang="nl-BE" b="1" dirty="0" smtClean="0"/>
              <a:t>Hoe je vermoeidheid verminderen?</a:t>
            </a:r>
          </a:p>
          <a:p>
            <a:r>
              <a:rPr lang="nl-BE" b="1" dirty="0" smtClean="0"/>
              <a:t>Hoe omgaan met je vermoeidheid?</a:t>
            </a:r>
            <a:endParaRPr lang="nl-BE" b="1" dirty="0"/>
          </a:p>
        </p:txBody>
      </p:sp>
    </p:spTree>
    <p:extLst>
      <p:ext uri="{BB962C8B-B14F-4D97-AF65-F5344CB8AC3E}">
        <p14:creationId xmlns:p14="http://schemas.microsoft.com/office/powerpoint/2010/main" val="224376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BBCF853525B4892E15AFA2ADC90E1" ma:contentTypeVersion="7" ma:contentTypeDescription="Een nieuw document maken." ma:contentTypeScope="" ma:versionID="bd671e09c9609e8f4b5e2e7f91a3d1ab">
  <xsd:schema xmlns:xsd="http://www.w3.org/2001/XMLSchema" xmlns:xs="http://www.w3.org/2001/XMLSchema" xmlns:p="http://schemas.microsoft.com/office/2006/metadata/properties" xmlns:ns2="ac1c3ad5-cf3b-449f-a004-ee2a7076867a" targetNamespace="http://schemas.microsoft.com/office/2006/metadata/properties" ma:root="true" ma:fieldsID="4fb089c6505c0061c2bbb965eb615e04" ns2:_="">
    <xsd:import namespace="ac1c3ad5-cf3b-449f-a004-ee2a707686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c3ad5-cf3b-449f-a004-ee2a7076867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4A9A71-EA60-41E8-AE5D-CC597E5CE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1c3ad5-cf3b-449f-a004-ee2a70768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41F000-D48F-4AA2-BB1C-734CC28D50C3}">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ac1c3ad5-cf3b-449f-a004-ee2a7076867a"/>
    <ds:schemaRef ds:uri="http://www.w3.org/XML/1998/namespace"/>
  </ds:schemaRefs>
</ds:datastoreItem>
</file>

<file path=customXml/itemProps3.xml><?xml version="1.0" encoding="utf-8"?>
<ds:datastoreItem xmlns:ds="http://schemas.openxmlformats.org/officeDocument/2006/customXml" ds:itemID="{ECDCC6FA-8B9D-4524-B025-EDD4DEE03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1506</TotalTime>
  <Words>3521</Words>
  <Application>Microsoft Office PowerPoint</Application>
  <PresentationFormat>Diavoorstelling (4:3)</PresentationFormat>
  <Paragraphs>469</Paragraphs>
  <Slides>40</Slides>
  <Notes>39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40</vt:i4>
      </vt:variant>
    </vt:vector>
  </HeadingPairs>
  <TitlesOfParts>
    <vt:vector size="45" baseType="lpstr">
      <vt:lpstr>Arial</vt:lpstr>
      <vt:lpstr>Calibri</vt:lpstr>
      <vt:lpstr>MiloOT-Xbold</vt:lpstr>
      <vt:lpstr>ヒラギノ角ゴ Pro W3</vt:lpstr>
      <vt:lpstr>Office Theme</vt:lpstr>
      <vt:lpstr>Vermoeidheid bij en na kanker</vt:lpstr>
      <vt:lpstr>Welkom</vt:lpstr>
      <vt:lpstr>Waarom en WAT?</vt:lpstr>
      <vt:lpstr>Ongewone vermoeidheid</vt:lpstr>
      <vt:lpstr>Vermoeidheid bij en na kanker</vt:lpstr>
      <vt:lpstr>Niet ongewoon …</vt:lpstr>
      <vt:lpstr>MEERDERE OORZAKEN</vt:lpstr>
      <vt:lpstr>Gevolgen</vt:lpstr>
      <vt:lpstr>Aanpak vermoeidheid</vt:lpstr>
      <vt:lpstr>GEEN WONDERPIL</vt:lpstr>
      <vt:lpstr>Van DE NEERWAARTSE SPIRAAL …</vt:lpstr>
      <vt:lpstr>NAAR DE OPWAARTSE SPIRAAL</vt:lpstr>
      <vt:lpstr>OP ZOEK NAAR Een nieuw EVENWICHT</vt:lpstr>
      <vt:lpstr>Energie SPAREN</vt:lpstr>
      <vt:lpstr>BeweGEN EN SPORTEN</vt:lpstr>
      <vt:lpstr>Bewegingsprogramma’S</vt:lpstr>
      <vt:lpstr>RUSTEN EN SLAPEN</vt:lpstr>
      <vt:lpstr>ETEN EN DRINKEN</vt:lpstr>
      <vt:lpstr>HOE andere OORZAKEN AANPAKKEN?</vt:lpstr>
      <vt:lpstr>Praktische tips</vt:lpstr>
      <vt:lpstr>Communicatie EN ORGANISATIE</vt:lpstr>
      <vt:lpstr>PLANNING</vt:lpstr>
      <vt:lpstr>BADEN EN WASSEN</vt:lpstr>
      <vt:lpstr>persoonlijke Verzorging en hygiene</vt:lpstr>
      <vt:lpstr>aankleden</vt:lpstr>
      <vt:lpstr>Huishouden  </vt:lpstr>
      <vt:lpstr>BOODSCHAPPEN</vt:lpstr>
      <vt:lpstr>MAALTIJDEN</vt:lpstr>
      <vt:lpstr>KOKEN EN AFWASSEN</vt:lpstr>
      <vt:lpstr>WASSEN EN STRIJKEN</vt:lpstr>
      <vt:lpstr>Voor de kinderen zorgen     </vt:lpstr>
      <vt:lpstr>Werken of studeren</vt:lpstr>
      <vt:lpstr>BEWEGEN EN SPORTEN</vt:lpstr>
      <vt:lpstr>Ontspannen en uitstapjes maken</vt:lpstr>
      <vt:lpstr>Bij wie kan je terecht?</vt:lpstr>
      <vt:lpstr>Hulp of raad nodig?</vt:lpstr>
      <vt:lpstr>Waar kan je deze info nalezen?</vt:lpstr>
      <vt:lpstr>MEER INFO OP HET INTERNET</vt:lpstr>
      <vt:lpstr>Vragen en slotbeschouwingen</vt:lpstr>
      <vt:lpstr>Tot slot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Arne Wittevrongel</dc:creator>
  <cp:lastModifiedBy>Frederika</cp:lastModifiedBy>
  <cp:revision>399</cp:revision>
  <cp:lastPrinted>2015-11-17T11:10:26Z</cp:lastPrinted>
  <dcterms:created xsi:type="dcterms:W3CDTF">2014-10-20T13:52:11Z</dcterms:created>
  <dcterms:modified xsi:type="dcterms:W3CDTF">2018-11-28T17:36:47Z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0x010100FBEBBCF853525B4892E15AFA2ADC90E1</vt:lpwstr>
  </property>
</Properties>
</file>